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y="8229600" cx="14630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2DB762-3337-4228-B035-AA90F3A1125D}">
  <a:tblStyle styleId="{9F2DB762-3337-4228-B035-AA90F3A1125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EF"/>
          </a:solidFill>
        </a:fill>
      </a:tcStyle>
    </a:wholeTbl>
    <a:band1H>
      <a:tcTxStyle/>
      <a:tcStyle>
        <a:fill>
          <a:solidFill>
            <a:srgbClr val="CDD2DE"/>
          </a:solidFill>
        </a:fill>
      </a:tcStyle>
    </a:band1H>
    <a:band2H>
      <a:tcTxStyle/>
    </a:band2H>
    <a:band1V>
      <a:tcTxStyle/>
      <a:tcStyle>
        <a:fill>
          <a:solidFill>
            <a:srgbClr val="CDD2DE"/>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2" orient="horz"/>
        <p:guide pos="460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576"/>
              </a:spcBef>
              <a:spcAft>
                <a:spcPts val="0"/>
              </a:spcAft>
              <a:buSzPts val="1400"/>
              <a:buNone/>
              <a:defRPr b="0" i="0" sz="1920" u="none" cap="none" strike="noStrike">
                <a:solidFill>
                  <a:schemeClr val="dk1"/>
                </a:solidFill>
                <a:latin typeface="Calibri"/>
                <a:ea typeface="Calibri"/>
                <a:cs typeface="Calibri"/>
                <a:sym typeface="Calibri"/>
              </a:defRPr>
            </a:lvl1pPr>
            <a:lvl2pPr indent="-228600" lvl="1" marL="914400" marR="0" rtl="0" algn="l">
              <a:spcBef>
                <a:spcPts val="576"/>
              </a:spcBef>
              <a:spcAft>
                <a:spcPts val="0"/>
              </a:spcAft>
              <a:buSzPts val="1400"/>
              <a:buNone/>
              <a:defRPr b="0" i="0" sz="1920" u="none" cap="none" strike="noStrike">
                <a:solidFill>
                  <a:schemeClr val="dk1"/>
                </a:solidFill>
                <a:latin typeface="Calibri"/>
                <a:ea typeface="Calibri"/>
                <a:cs typeface="Calibri"/>
                <a:sym typeface="Calibri"/>
              </a:defRPr>
            </a:lvl2pPr>
            <a:lvl3pPr indent="-228600" lvl="2" marL="1371600" marR="0" rtl="0" algn="l">
              <a:spcBef>
                <a:spcPts val="576"/>
              </a:spcBef>
              <a:spcAft>
                <a:spcPts val="0"/>
              </a:spcAft>
              <a:buSzPts val="1400"/>
              <a:buNone/>
              <a:defRPr b="0" i="0" sz="1920" u="none" cap="none" strike="noStrike">
                <a:solidFill>
                  <a:schemeClr val="dk1"/>
                </a:solidFill>
                <a:latin typeface="Calibri"/>
                <a:ea typeface="Calibri"/>
                <a:cs typeface="Calibri"/>
                <a:sym typeface="Calibri"/>
              </a:defRPr>
            </a:lvl3pPr>
            <a:lvl4pPr indent="-228600" lvl="3" marL="1828800" marR="0" rtl="0" algn="l">
              <a:spcBef>
                <a:spcPts val="576"/>
              </a:spcBef>
              <a:spcAft>
                <a:spcPts val="0"/>
              </a:spcAft>
              <a:buSzPts val="1400"/>
              <a:buNone/>
              <a:defRPr b="0" i="0" sz="1920" u="none" cap="none" strike="noStrike">
                <a:solidFill>
                  <a:schemeClr val="dk1"/>
                </a:solidFill>
                <a:latin typeface="Calibri"/>
                <a:ea typeface="Calibri"/>
                <a:cs typeface="Calibri"/>
                <a:sym typeface="Calibri"/>
              </a:defRPr>
            </a:lvl4pPr>
            <a:lvl5pPr indent="-228600" lvl="4" marL="2286000" marR="0" rtl="0" algn="l">
              <a:spcBef>
                <a:spcPts val="576"/>
              </a:spcBef>
              <a:spcAft>
                <a:spcPts val="0"/>
              </a:spcAft>
              <a:buSzPts val="1400"/>
              <a:buNone/>
              <a:defRPr b="0" i="0" sz="192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92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92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92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92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155" name="Google Shape;1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38" name="Google Shape;23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c4b627398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47" name="Google Shape;247;g23c4b627398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c4b627398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59" name="Google Shape;259;g23c4b627398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67" name="Google Shape;26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c4b627398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77" name="Google Shape;277;g23c4b627398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c4b627398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89" name="Google Shape;289;g23c4b627398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16638b2ae_8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16638b2ae_8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98" name="Google Shape;298;g2216638b2ae_8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16638b2ae_8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16638b2ae_8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05" name="Google Shape;305;g2216638b2ae_8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3c4b627398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13" name="Google Shape;313;g23c4b627398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19" name="Google Shape;31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163" name="Google Shape;1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216638b2ae_28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216638b2ae_28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31" name="Google Shape;331;g2216638b2ae_28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16638b2ae_28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16638b2ae_28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43" name="Google Shape;343;g2216638b2ae_28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16638b2ae_28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216638b2ae_28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52" name="Google Shape;352;g2216638b2ae_28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3e5920333d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3e5920333d_1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62" name="Google Shape;362;g23e5920333d_1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148dfaa32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148dfaa32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70" name="Google Shape;370;g22148dfaa32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3f3dee429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3f3dee4293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80" name="Google Shape;380;g23f3dee4293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216638b2ae_7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216638b2ae_7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389" name="Google Shape;389;g2216638b2ae_7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3f2a2caa1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3f2a2caa1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402" name="Google Shape;402;g23f2a2caa1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3e5920333d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3e5920333d_1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411" name="Google Shape;411;g23e5920333d_1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3e5920333d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3e5920333d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420" name="Google Shape;420;g23e5920333d_1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f3dee4293_4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169" name="Google Shape;169;g23f3dee4293_4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216638b2ae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216638b2ae_7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427" name="Google Shape;427;g2216638b2ae_7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216638b2ae_3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439" name="Google Shape;439;g2216638b2ae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216638b2ae_3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449" name="Google Shape;449;g2216638b2ae_3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16638b2ae_3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462" name="Google Shape;462;g2216638b2ae_3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216638b2ae_3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472" name="Google Shape;472;g2216638b2ae_3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216638b2ae_3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486" name="Google Shape;486;g2216638b2ae_3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216638b2ae_3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00" name="Google Shape;500;g2216638b2ae_3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216638b2ae_3_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12" name="Google Shape;512;g2216638b2ae_3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16638b2ae_3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19" name="Google Shape;519;g2216638b2ae_3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216638b2ae_3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27" name="Google Shape;527;g2216638b2ae_3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183" name="Google Shape;18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216638b2ae_3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35" name="Google Shape;535;g2216638b2ae_3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216638b2ae_3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46" name="Google Shape;546;g2216638b2ae_3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216638b2ae_3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62" name="Google Shape;562;g2216638b2ae_3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216638b2ae_3_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71" name="Google Shape;571;g2216638b2ae_3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216638b2ae_3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87" name="Google Shape;587;g2216638b2ae_3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216638b2ae_3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596" name="Google Shape;596;g2216638b2ae_3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216638b2ae_3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603" name="Google Shape;603;g2216638b2ae_3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609" name="Google Shape;60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615" name="Google Shape;61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621" name="Google Shape;62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f3dee4293_4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189" name="Google Shape;189;g23f3dee4293_4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198" name="Google Shape;19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10" name="Google Shape;2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18" name="Google Shape;21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576"/>
              </a:spcBef>
              <a:spcAft>
                <a:spcPts val="0"/>
              </a:spcAft>
              <a:buNone/>
            </a:pPr>
            <a:r>
              <a:t/>
            </a:r>
            <a:endParaRPr/>
          </a:p>
        </p:txBody>
      </p:sp>
      <p:sp>
        <p:nvSpPr>
          <p:cNvPr id="230" name="Google Shape;23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jp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jp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b="0" l="0" r="0" t="0"/>
          <a:stretch/>
        </p:blipFill>
        <p:spPr>
          <a:xfrm>
            <a:off x="3350262" y="-10309"/>
            <a:ext cx="11280136" cy="2753509"/>
          </a:xfrm>
          <a:prstGeom prst="rect">
            <a:avLst/>
          </a:prstGeom>
          <a:noFill/>
          <a:ln>
            <a:noFill/>
          </a:ln>
        </p:spPr>
      </p:pic>
      <p:pic>
        <p:nvPicPr>
          <p:cNvPr id="19" name="Google Shape;19;p2"/>
          <p:cNvPicPr preferRelativeResize="0"/>
          <p:nvPr/>
        </p:nvPicPr>
        <p:blipFill rotWithShape="1">
          <a:blip r:embed="rId3">
            <a:alphaModFix/>
          </a:blip>
          <a:srcRect b="0" l="10208" r="11303" t="0"/>
          <a:stretch/>
        </p:blipFill>
        <p:spPr>
          <a:xfrm>
            <a:off x="100208" y="334201"/>
            <a:ext cx="3106455" cy="1982245"/>
          </a:xfrm>
          <a:prstGeom prst="rect">
            <a:avLst/>
          </a:prstGeom>
          <a:noFill/>
          <a:ln>
            <a:noFill/>
          </a:ln>
        </p:spPr>
      </p:pic>
      <p:pic>
        <p:nvPicPr>
          <p:cNvPr descr="side_bg" id="20" name="Google Shape;20;p2"/>
          <p:cNvPicPr preferRelativeResize="0"/>
          <p:nvPr/>
        </p:nvPicPr>
        <p:blipFill rotWithShape="1">
          <a:blip r:embed="rId4">
            <a:alphaModFix/>
          </a:blip>
          <a:srcRect b="0" l="0" r="0" t="0"/>
          <a:stretch/>
        </p:blipFill>
        <p:spPr>
          <a:xfrm>
            <a:off x="-2" y="6901181"/>
            <a:ext cx="14630400" cy="1328419"/>
          </a:xfrm>
          <a:prstGeom prst="rect">
            <a:avLst/>
          </a:prstGeom>
          <a:noFill/>
          <a:ln>
            <a:noFill/>
          </a:ln>
        </p:spPr>
      </p:pic>
      <p:sp>
        <p:nvSpPr>
          <p:cNvPr id="21" name="Google Shape;21;p2"/>
          <p:cNvSpPr/>
          <p:nvPr/>
        </p:nvSpPr>
        <p:spPr>
          <a:xfrm>
            <a:off x="3350262" y="2748281"/>
            <a:ext cx="11280139" cy="299720"/>
          </a:xfrm>
          <a:prstGeom prst="rect">
            <a:avLst/>
          </a:prstGeom>
          <a:gradFill>
            <a:gsLst>
              <a:gs pos="0">
                <a:srgbClr val="1A165E"/>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2" name="Google Shape;22;p2"/>
          <p:cNvSpPr/>
          <p:nvPr/>
        </p:nvSpPr>
        <p:spPr>
          <a:xfrm>
            <a:off x="1" y="2748281"/>
            <a:ext cx="3350261" cy="29972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3" name="Google Shape;23;p2"/>
          <p:cNvSpPr txBox="1"/>
          <p:nvPr>
            <p:ph type="title"/>
          </p:nvPr>
        </p:nvSpPr>
        <p:spPr>
          <a:xfrm>
            <a:off x="805218" y="3687276"/>
            <a:ext cx="13213538" cy="1460921"/>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SzPts val="1400"/>
              <a:buNone/>
              <a:defRPr b="1" sz="4000">
                <a:solidFill>
                  <a:srgbClr val="1A165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 type="body"/>
          </p:nvPr>
        </p:nvSpPr>
        <p:spPr>
          <a:xfrm>
            <a:off x="805218" y="5580032"/>
            <a:ext cx="13220560" cy="1012656"/>
          </a:xfrm>
          <a:prstGeom prst="rect">
            <a:avLst/>
          </a:prstGeom>
          <a:noFill/>
          <a:ln>
            <a:noFill/>
          </a:ln>
        </p:spPr>
        <p:txBody>
          <a:bodyPr anchorCtr="0" anchor="t" bIns="0" lIns="91425" spcFirstLastPara="1" rIns="91425" wrap="square" tIns="0">
            <a:noAutofit/>
          </a:bodyPr>
          <a:lstStyle>
            <a:lvl1pPr indent="-228600" lvl="0" marL="457200" algn="ctr">
              <a:spcBef>
                <a:spcPts val="576"/>
              </a:spcBef>
              <a:spcAft>
                <a:spcPts val="0"/>
              </a:spcAft>
              <a:buClr>
                <a:srgbClr val="7F7F7F"/>
              </a:buClr>
              <a:buSzPts val="2880"/>
              <a:buNone/>
              <a:defRPr sz="2880">
                <a:solidFill>
                  <a:srgbClr val="7F7F7F"/>
                </a:solidFill>
              </a:defRPr>
            </a:lvl1pPr>
            <a:lvl2pPr indent="-342900" lvl="1" marL="914400" algn="l">
              <a:spcBef>
                <a:spcPts val="48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spTree>
      <p:nvGrpSpPr>
        <p:cNvPr id="65" name="Shape 65"/>
        <p:cNvGrpSpPr/>
        <p:nvPr/>
      </p:nvGrpSpPr>
      <p:grpSpPr>
        <a:xfrm>
          <a:off x="0" y="0"/>
          <a:ext cx="0" cy="0"/>
          <a:chOff x="0" y="0"/>
          <a:chExt cx="0" cy="0"/>
        </a:xfrm>
      </p:grpSpPr>
      <p:pic>
        <p:nvPicPr>
          <p:cNvPr id="66" name="Google Shape;66;p12"/>
          <p:cNvPicPr preferRelativeResize="0"/>
          <p:nvPr/>
        </p:nvPicPr>
        <p:blipFill rotWithShape="1">
          <a:blip r:embed="rId2">
            <a:alphaModFix/>
          </a:blip>
          <a:srcRect b="0" l="0" r="0" t="0"/>
          <a:stretch/>
        </p:blipFill>
        <p:spPr>
          <a:xfrm>
            <a:off x="3350262" y="-10309"/>
            <a:ext cx="11280136" cy="2753509"/>
          </a:xfrm>
          <a:prstGeom prst="rect">
            <a:avLst/>
          </a:prstGeom>
          <a:noFill/>
          <a:ln>
            <a:noFill/>
          </a:ln>
        </p:spPr>
      </p:pic>
      <p:pic>
        <p:nvPicPr>
          <p:cNvPr id="67" name="Google Shape;67;p12"/>
          <p:cNvPicPr preferRelativeResize="0"/>
          <p:nvPr/>
        </p:nvPicPr>
        <p:blipFill rotWithShape="1">
          <a:blip r:embed="rId3">
            <a:alphaModFix/>
          </a:blip>
          <a:srcRect b="0" l="10208" r="11303" t="0"/>
          <a:stretch/>
        </p:blipFill>
        <p:spPr>
          <a:xfrm>
            <a:off x="100208" y="334201"/>
            <a:ext cx="3106455" cy="1982245"/>
          </a:xfrm>
          <a:prstGeom prst="rect">
            <a:avLst/>
          </a:prstGeom>
          <a:noFill/>
          <a:ln>
            <a:noFill/>
          </a:ln>
        </p:spPr>
      </p:pic>
      <p:pic>
        <p:nvPicPr>
          <p:cNvPr descr="side_bg" id="68" name="Google Shape;68;p12"/>
          <p:cNvPicPr preferRelativeResize="0"/>
          <p:nvPr/>
        </p:nvPicPr>
        <p:blipFill rotWithShape="1">
          <a:blip r:embed="rId4">
            <a:alphaModFix/>
          </a:blip>
          <a:srcRect b="0" l="0" r="0" t="0"/>
          <a:stretch/>
        </p:blipFill>
        <p:spPr>
          <a:xfrm>
            <a:off x="-2" y="6901181"/>
            <a:ext cx="14630400" cy="1328419"/>
          </a:xfrm>
          <a:prstGeom prst="rect">
            <a:avLst/>
          </a:prstGeom>
          <a:noFill/>
          <a:ln>
            <a:noFill/>
          </a:ln>
        </p:spPr>
      </p:pic>
      <p:sp>
        <p:nvSpPr>
          <p:cNvPr id="69" name="Google Shape;69;p12"/>
          <p:cNvSpPr/>
          <p:nvPr/>
        </p:nvSpPr>
        <p:spPr>
          <a:xfrm>
            <a:off x="3350262" y="2748281"/>
            <a:ext cx="11280139" cy="299720"/>
          </a:xfrm>
          <a:prstGeom prst="rect">
            <a:avLst/>
          </a:prstGeom>
          <a:gradFill>
            <a:gsLst>
              <a:gs pos="0">
                <a:srgbClr val="1A165E"/>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0" name="Google Shape;70;p12"/>
          <p:cNvSpPr/>
          <p:nvPr/>
        </p:nvSpPr>
        <p:spPr>
          <a:xfrm>
            <a:off x="1" y="2748281"/>
            <a:ext cx="3350261" cy="29972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1" name="Google Shape;71;p12"/>
          <p:cNvSpPr txBox="1"/>
          <p:nvPr>
            <p:ph type="title"/>
          </p:nvPr>
        </p:nvSpPr>
        <p:spPr>
          <a:xfrm>
            <a:off x="805218" y="3687276"/>
            <a:ext cx="13213538" cy="1460921"/>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SzPts val="1400"/>
              <a:buNone/>
              <a:defRPr b="1" sz="4000">
                <a:solidFill>
                  <a:srgbClr val="1A165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2"/>
          <p:cNvSpPr txBox="1"/>
          <p:nvPr>
            <p:ph idx="1" type="body"/>
          </p:nvPr>
        </p:nvSpPr>
        <p:spPr>
          <a:xfrm>
            <a:off x="805218" y="5580032"/>
            <a:ext cx="13220560" cy="1012656"/>
          </a:xfrm>
          <a:prstGeom prst="rect">
            <a:avLst/>
          </a:prstGeom>
          <a:noFill/>
          <a:ln>
            <a:noFill/>
          </a:ln>
        </p:spPr>
        <p:txBody>
          <a:bodyPr anchorCtr="0" anchor="t" bIns="0" lIns="91425" spcFirstLastPara="1" rIns="91425" wrap="square" tIns="0">
            <a:noAutofit/>
          </a:bodyPr>
          <a:lstStyle>
            <a:lvl1pPr indent="-228600" lvl="0" marL="457200" algn="ctr">
              <a:spcBef>
                <a:spcPts val="576"/>
              </a:spcBef>
              <a:spcAft>
                <a:spcPts val="0"/>
              </a:spcAft>
              <a:buClr>
                <a:srgbClr val="7F7F7F"/>
              </a:buClr>
              <a:buSzPts val="2880"/>
              <a:buNone/>
              <a:defRPr sz="2880">
                <a:solidFill>
                  <a:srgbClr val="7F7F7F"/>
                </a:solidFill>
              </a:defRPr>
            </a:lvl1pPr>
            <a:lvl2pPr indent="-342900" lvl="1" marL="914400" algn="l">
              <a:spcBef>
                <a:spcPts val="48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13"/>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3"/>
          <p:cNvSpPr txBox="1"/>
          <p:nvPr>
            <p:ph idx="1" type="body"/>
          </p:nvPr>
        </p:nvSpPr>
        <p:spPr>
          <a:xfrm>
            <a:off x="487680" y="1534295"/>
            <a:ext cx="13411200" cy="5979160"/>
          </a:xfrm>
          <a:prstGeom prst="rect">
            <a:avLst/>
          </a:prstGeom>
          <a:noFill/>
          <a:ln>
            <a:noFill/>
          </a:ln>
        </p:spPr>
        <p:txBody>
          <a:bodyPr anchorCtr="0" anchor="t" bIns="0" lIns="0" spcFirstLastPara="1" rIns="0" wrap="square" tIns="0">
            <a:noAutofit/>
          </a:bodyPr>
          <a:lstStyle>
            <a:lvl1pPr indent="-342900" lvl="0" marL="457200" algn="l">
              <a:spcBef>
                <a:spcPts val="360"/>
              </a:spcBef>
              <a:spcAft>
                <a:spcPts val="0"/>
              </a:spcAft>
              <a:buClr>
                <a:schemeClr val="dk2"/>
              </a:buClr>
              <a:buSzPts val="1800"/>
              <a:buChar char="•"/>
              <a:defRPr/>
            </a:lvl1pPr>
            <a:lvl2pPr indent="-342900" lvl="1" marL="914400" algn="l">
              <a:spcBef>
                <a:spcPts val="48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4"/>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howMasterSp="0">
  <p:cSld name="1_Title">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2">
            <a:alphaModFix/>
          </a:blip>
          <a:srcRect b="0" l="0" r="0" t="0"/>
          <a:stretch/>
        </p:blipFill>
        <p:spPr>
          <a:xfrm>
            <a:off x="-2" y="3045936"/>
            <a:ext cx="14637225" cy="3552825"/>
          </a:xfrm>
          <a:prstGeom prst="rect">
            <a:avLst/>
          </a:prstGeom>
          <a:noFill/>
          <a:ln>
            <a:noFill/>
          </a:ln>
        </p:spPr>
      </p:pic>
      <p:pic>
        <p:nvPicPr>
          <p:cNvPr descr="side_bg" id="81" name="Google Shape;81;p16"/>
          <p:cNvPicPr preferRelativeResize="0"/>
          <p:nvPr/>
        </p:nvPicPr>
        <p:blipFill rotWithShape="1">
          <a:blip r:embed="rId3">
            <a:alphaModFix/>
          </a:blip>
          <a:srcRect b="0" l="0" r="0" t="0"/>
          <a:stretch/>
        </p:blipFill>
        <p:spPr>
          <a:xfrm>
            <a:off x="-2" y="6901181"/>
            <a:ext cx="14630400" cy="1328419"/>
          </a:xfrm>
          <a:prstGeom prst="rect">
            <a:avLst/>
          </a:prstGeom>
          <a:noFill/>
          <a:ln>
            <a:noFill/>
          </a:ln>
        </p:spPr>
      </p:pic>
      <p:sp>
        <p:nvSpPr>
          <p:cNvPr id="82" name="Google Shape;82;p16"/>
          <p:cNvSpPr/>
          <p:nvPr/>
        </p:nvSpPr>
        <p:spPr>
          <a:xfrm>
            <a:off x="1" y="1"/>
            <a:ext cx="3350261" cy="27482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3" name="Google Shape;83;p16"/>
          <p:cNvSpPr/>
          <p:nvPr/>
        </p:nvSpPr>
        <p:spPr>
          <a:xfrm>
            <a:off x="3350262" y="2748281"/>
            <a:ext cx="11280139" cy="299720"/>
          </a:xfrm>
          <a:prstGeom prst="rect">
            <a:avLst/>
          </a:prstGeom>
          <a:gradFill>
            <a:gsLst>
              <a:gs pos="0">
                <a:srgbClr val="1A165E"/>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4" name="Google Shape;84;p16"/>
          <p:cNvSpPr/>
          <p:nvPr/>
        </p:nvSpPr>
        <p:spPr>
          <a:xfrm>
            <a:off x="1" y="2748281"/>
            <a:ext cx="3350261" cy="29972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5" name="Google Shape;85;p16"/>
          <p:cNvSpPr/>
          <p:nvPr/>
        </p:nvSpPr>
        <p:spPr>
          <a:xfrm>
            <a:off x="272954" y="7711679"/>
            <a:ext cx="14098139" cy="40011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All trademarks are property of their respective owners. All information is provided “As-Is” without any kind of warranty.   The HPC-AI Advisory Council makes no representation to the accuracy and completeness of the information contained herein.  HPC-AI Advisory Council undertakes no duty and assumes no obligation to update or correct any information presented herein.</a:t>
            </a:r>
            <a:r>
              <a:rPr b="0" lang="en-US" sz="1000">
                <a:solidFill>
                  <a:schemeClr val="dk1"/>
                </a:solidFill>
                <a:latin typeface="Arial"/>
                <a:ea typeface="Arial"/>
                <a:cs typeface="Arial"/>
                <a:sym typeface="Arial"/>
              </a:rPr>
              <a:t>  </a:t>
            </a:r>
            <a:endParaRPr/>
          </a:p>
        </p:txBody>
      </p:sp>
      <p:sp>
        <p:nvSpPr>
          <p:cNvPr id="86" name="Google Shape;86;p16"/>
          <p:cNvSpPr txBox="1"/>
          <p:nvPr/>
        </p:nvSpPr>
        <p:spPr>
          <a:xfrm>
            <a:off x="5174495" y="751661"/>
            <a:ext cx="6772275"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41172"/>
              </a:buClr>
              <a:buSzPts val="8000"/>
              <a:buFont typeface="Arial"/>
              <a:buNone/>
            </a:pPr>
            <a:r>
              <a:rPr b="1" lang="en-US" sz="8000">
                <a:solidFill>
                  <a:srgbClr val="241172"/>
                </a:solidFill>
                <a:latin typeface="Arial"/>
                <a:ea typeface="Arial"/>
                <a:cs typeface="Arial"/>
                <a:sym typeface="Arial"/>
              </a:rPr>
              <a:t>Thank You</a:t>
            </a:r>
            <a:endParaRPr/>
          </a:p>
        </p:txBody>
      </p:sp>
      <p:pic>
        <p:nvPicPr>
          <p:cNvPr id="87" name="Google Shape;87;p16"/>
          <p:cNvPicPr preferRelativeResize="0"/>
          <p:nvPr/>
        </p:nvPicPr>
        <p:blipFill rotWithShape="1">
          <a:blip r:embed="rId4">
            <a:alphaModFix/>
          </a:blip>
          <a:srcRect b="15099" l="9339" r="11096" t="17212"/>
          <a:stretch/>
        </p:blipFill>
        <p:spPr>
          <a:xfrm>
            <a:off x="260922" y="934454"/>
            <a:ext cx="2767263" cy="1179094"/>
          </a:xfrm>
          <a:prstGeom prst="rect">
            <a:avLst/>
          </a:prstGeom>
          <a:noFill/>
          <a:ln>
            <a:noFill/>
          </a:ln>
        </p:spPr>
      </p:pic>
      <p:sp>
        <p:nvSpPr>
          <p:cNvPr id="88" name="Google Shape;88;p16"/>
          <p:cNvSpPr/>
          <p:nvPr/>
        </p:nvSpPr>
        <p:spPr>
          <a:xfrm>
            <a:off x="3350262" y="1"/>
            <a:ext cx="11280139" cy="299720"/>
          </a:xfrm>
          <a:prstGeom prst="rect">
            <a:avLst/>
          </a:prstGeom>
          <a:gradFill>
            <a:gsLst>
              <a:gs pos="0">
                <a:srgbClr val="1A165E"/>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9" name="Google Shape;89;p16"/>
          <p:cNvSpPr/>
          <p:nvPr/>
        </p:nvSpPr>
        <p:spPr>
          <a:xfrm>
            <a:off x="1" y="1"/>
            <a:ext cx="3350261" cy="29972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7"/>
          <p:cNvSpPr txBox="1"/>
          <p:nvPr>
            <p:ph type="ctrTitle"/>
          </p:nvPr>
        </p:nvSpPr>
        <p:spPr>
          <a:xfrm>
            <a:off x="1097280" y="2556511"/>
            <a:ext cx="12435840" cy="176403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7"/>
          <p:cNvSpPr txBox="1"/>
          <p:nvPr>
            <p:ph idx="1" type="subTitle"/>
          </p:nvPr>
        </p:nvSpPr>
        <p:spPr>
          <a:xfrm>
            <a:off x="2194560" y="4663440"/>
            <a:ext cx="10241280" cy="2103120"/>
          </a:xfrm>
          <a:prstGeom prst="rect">
            <a:avLst/>
          </a:prstGeom>
          <a:noFill/>
          <a:ln>
            <a:noFill/>
          </a:ln>
        </p:spPr>
        <p:txBody>
          <a:bodyPr anchorCtr="0" anchor="t" bIns="0" lIns="0" spcFirstLastPara="1" rIns="0" wrap="square" tIns="0">
            <a:noAutofit/>
          </a:bodyPr>
          <a:lstStyle>
            <a:lvl1pPr lvl="0" algn="ctr">
              <a:spcBef>
                <a:spcPts val="480"/>
              </a:spcBef>
              <a:spcAft>
                <a:spcPts val="0"/>
              </a:spcAft>
              <a:buClr>
                <a:schemeClr val="dk2"/>
              </a:buClr>
              <a:buSzPts val="2400"/>
              <a:buNone/>
              <a:defRPr/>
            </a:lvl1pPr>
            <a:lvl2pPr lvl="1" algn="ctr">
              <a:spcBef>
                <a:spcPts val="480"/>
              </a:spcBef>
              <a:spcAft>
                <a:spcPts val="0"/>
              </a:spcAft>
              <a:buSzPts val="2000"/>
              <a:buNone/>
              <a:defRPr/>
            </a:lvl2pPr>
            <a:lvl3pPr lvl="2" algn="ctr">
              <a:spcBef>
                <a:spcPts val="360"/>
              </a:spcBef>
              <a:spcAft>
                <a:spcPts val="0"/>
              </a:spcAft>
              <a:buSzPts val="1800"/>
              <a:buNone/>
              <a:defRPr/>
            </a:lvl3pPr>
            <a:lvl4pPr lvl="3" algn="ctr">
              <a:spcBef>
                <a:spcPts val="320"/>
              </a:spcBef>
              <a:spcAft>
                <a:spcPts val="0"/>
              </a:spcAft>
              <a:buSzPts val="1600"/>
              <a:buNone/>
              <a:defRPr/>
            </a:lvl4pPr>
            <a:lvl5pPr lvl="4" algn="ctr">
              <a:spcBef>
                <a:spcPts val="280"/>
              </a:spcBef>
              <a:spcAft>
                <a:spcPts val="0"/>
              </a:spcAft>
              <a:buSzPts val="1400"/>
              <a:buNone/>
              <a:defRPr/>
            </a:lvl5pPr>
            <a:lvl6pPr lvl="5" algn="ctr">
              <a:spcBef>
                <a:spcPts val="480"/>
              </a:spcBef>
              <a:spcAft>
                <a:spcPts val="0"/>
              </a:spcAft>
              <a:buSzPts val="2400"/>
              <a:buNone/>
              <a:defRPr/>
            </a:lvl6pPr>
            <a:lvl7pPr lvl="6" algn="ctr">
              <a:spcBef>
                <a:spcPts val="480"/>
              </a:spcBef>
              <a:spcAft>
                <a:spcPts val="0"/>
              </a:spcAft>
              <a:buSzPts val="2400"/>
              <a:buNone/>
              <a:defRPr/>
            </a:lvl7pPr>
            <a:lvl8pPr lvl="7" algn="ctr">
              <a:spcBef>
                <a:spcPts val="480"/>
              </a:spcBef>
              <a:spcAft>
                <a:spcPts val="0"/>
              </a:spcAft>
              <a:buSzPts val="2400"/>
              <a:buNone/>
              <a:defRPr/>
            </a:lvl8pPr>
            <a:lvl9pPr lvl="8" algn="ctr">
              <a:spcBef>
                <a:spcPts val="480"/>
              </a:spcBef>
              <a:spcAft>
                <a:spcPts val="0"/>
              </a:spcAft>
              <a:buSzPts val="2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3" name="Shape 93"/>
        <p:cNvGrpSpPr/>
        <p:nvPr/>
      </p:nvGrpSpPr>
      <p:grpSpPr>
        <a:xfrm>
          <a:off x="0" y="0"/>
          <a:ext cx="0" cy="0"/>
          <a:chOff x="0" y="0"/>
          <a:chExt cx="0" cy="0"/>
        </a:xfrm>
      </p:grpSpPr>
      <p:sp>
        <p:nvSpPr>
          <p:cNvPr id="94" name="Google Shape;94;p18"/>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8"/>
          <p:cNvSpPr txBox="1"/>
          <p:nvPr>
            <p:ph idx="1" type="body"/>
          </p:nvPr>
        </p:nvSpPr>
        <p:spPr>
          <a:xfrm>
            <a:off x="487680" y="1552863"/>
            <a:ext cx="6583680" cy="5979795"/>
          </a:xfrm>
          <a:prstGeom prst="rect">
            <a:avLst/>
          </a:prstGeom>
          <a:noFill/>
          <a:ln>
            <a:noFill/>
          </a:ln>
        </p:spPr>
        <p:txBody>
          <a:bodyPr anchorCtr="0" anchor="t" bIns="0" lIns="0" spcFirstLastPara="1" rIns="0" wrap="square" tIns="0">
            <a:noAutofit/>
          </a:bodyPr>
          <a:lstStyle>
            <a:lvl1pPr indent="-381000" lvl="0" marL="457200" algn="l">
              <a:spcBef>
                <a:spcPts val="480"/>
              </a:spcBef>
              <a:spcAft>
                <a:spcPts val="0"/>
              </a:spcAft>
              <a:buClr>
                <a:schemeClr val="dk2"/>
              </a:buClr>
              <a:buSzPts val="2400"/>
              <a:buChar char="•"/>
              <a:defRPr sz="2400"/>
            </a:lvl1pPr>
            <a:lvl2pPr indent="-355600" lvl="1" marL="914400" algn="l">
              <a:spcBef>
                <a:spcPts val="48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17500" lvl="4" marL="2286000" algn="l">
              <a:spcBef>
                <a:spcPts val="280"/>
              </a:spcBef>
              <a:spcAft>
                <a:spcPts val="0"/>
              </a:spcAft>
              <a:buSzPts val="1400"/>
              <a:buChar char="»"/>
              <a:defRPr sz="1400"/>
            </a:lvl5pPr>
            <a:lvl6pPr indent="-411479" lvl="5" marL="2743200" algn="l">
              <a:spcBef>
                <a:spcPts val="576"/>
              </a:spcBef>
              <a:spcAft>
                <a:spcPts val="0"/>
              </a:spcAft>
              <a:buSzPts val="2880"/>
              <a:buChar char="»"/>
              <a:defRPr sz="2880"/>
            </a:lvl6pPr>
            <a:lvl7pPr indent="-411479" lvl="6" marL="3200400" algn="l">
              <a:spcBef>
                <a:spcPts val="576"/>
              </a:spcBef>
              <a:spcAft>
                <a:spcPts val="0"/>
              </a:spcAft>
              <a:buSzPts val="2880"/>
              <a:buChar char="»"/>
              <a:defRPr sz="2880"/>
            </a:lvl7pPr>
            <a:lvl8pPr indent="-411479" lvl="7" marL="3657600" algn="l">
              <a:spcBef>
                <a:spcPts val="576"/>
              </a:spcBef>
              <a:spcAft>
                <a:spcPts val="0"/>
              </a:spcAft>
              <a:buSzPts val="2880"/>
              <a:buChar char="»"/>
              <a:defRPr sz="2880"/>
            </a:lvl8pPr>
            <a:lvl9pPr indent="-411479" lvl="8" marL="4114800" algn="l">
              <a:spcBef>
                <a:spcPts val="576"/>
              </a:spcBef>
              <a:spcAft>
                <a:spcPts val="0"/>
              </a:spcAft>
              <a:buSzPts val="2880"/>
              <a:buChar char="»"/>
              <a:defRPr sz="2880"/>
            </a:lvl9pPr>
          </a:lstStyle>
          <a:p/>
        </p:txBody>
      </p:sp>
      <p:sp>
        <p:nvSpPr>
          <p:cNvPr id="96" name="Google Shape;96;p18"/>
          <p:cNvSpPr txBox="1"/>
          <p:nvPr>
            <p:ph idx="2" type="body"/>
          </p:nvPr>
        </p:nvSpPr>
        <p:spPr>
          <a:xfrm>
            <a:off x="7315200" y="1552863"/>
            <a:ext cx="6583680" cy="5979795"/>
          </a:xfrm>
          <a:prstGeom prst="rect">
            <a:avLst/>
          </a:prstGeom>
          <a:noFill/>
          <a:ln>
            <a:noFill/>
          </a:ln>
        </p:spPr>
        <p:txBody>
          <a:bodyPr anchorCtr="0" anchor="t" bIns="0" lIns="0" spcFirstLastPara="1" rIns="0" wrap="square" tIns="0">
            <a:noAutofit/>
          </a:bodyPr>
          <a:lstStyle>
            <a:lvl1pPr indent="-381000" lvl="0" marL="457200" algn="l">
              <a:spcBef>
                <a:spcPts val="480"/>
              </a:spcBef>
              <a:spcAft>
                <a:spcPts val="0"/>
              </a:spcAft>
              <a:buClr>
                <a:schemeClr val="dk2"/>
              </a:buClr>
              <a:buSzPts val="2400"/>
              <a:buChar char="•"/>
              <a:defRPr sz="2400"/>
            </a:lvl1pPr>
            <a:lvl2pPr indent="-355600" lvl="1" marL="914400" algn="l">
              <a:spcBef>
                <a:spcPts val="48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17500" lvl="4" marL="2286000" algn="l">
              <a:spcBef>
                <a:spcPts val="280"/>
              </a:spcBef>
              <a:spcAft>
                <a:spcPts val="0"/>
              </a:spcAft>
              <a:buSzPts val="1400"/>
              <a:buChar char="»"/>
              <a:defRPr sz="1400"/>
            </a:lvl5pPr>
            <a:lvl6pPr indent="-411479" lvl="5" marL="2743200" algn="l">
              <a:spcBef>
                <a:spcPts val="576"/>
              </a:spcBef>
              <a:spcAft>
                <a:spcPts val="0"/>
              </a:spcAft>
              <a:buSzPts val="2880"/>
              <a:buChar char="»"/>
              <a:defRPr sz="2880"/>
            </a:lvl6pPr>
            <a:lvl7pPr indent="-411479" lvl="6" marL="3200400" algn="l">
              <a:spcBef>
                <a:spcPts val="576"/>
              </a:spcBef>
              <a:spcAft>
                <a:spcPts val="0"/>
              </a:spcAft>
              <a:buSzPts val="2880"/>
              <a:buChar char="»"/>
              <a:defRPr sz="2880"/>
            </a:lvl7pPr>
            <a:lvl8pPr indent="-411479" lvl="7" marL="3657600" algn="l">
              <a:spcBef>
                <a:spcPts val="576"/>
              </a:spcBef>
              <a:spcAft>
                <a:spcPts val="0"/>
              </a:spcAft>
              <a:buSzPts val="2880"/>
              <a:buChar char="»"/>
              <a:defRPr sz="2880"/>
            </a:lvl8pPr>
            <a:lvl9pPr indent="-411479" lvl="8" marL="4114800" algn="l">
              <a:spcBef>
                <a:spcPts val="576"/>
              </a:spcBef>
              <a:spcAft>
                <a:spcPts val="0"/>
              </a:spcAft>
              <a:buSzPts val="2880"/>
              <a:buChar char="»"/>
              <a:defRPr sz="288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7" name="Shape 97"/>
        <p:cNvGrpSpPr/>
        <p:nvPr/>
      </p:nvGrpSpPr>
      <p:grpSpPr>
        <a:xfrm>
          <a:off x="0" y="0"/>
          <a:ext cx="0" cy="0"/>
          <a:chOff x="0" y="0"/>
          <a:chExt cx="0" cy="0"/>
        </a:xfrm>
      </p:grpSpPr>
      <p:sp>
        <p:nvSpPr>
          <p:cNvPr id="98" name="Google Shape;98;p19"/>
          <p:cNvSpPr txBox="1"/>
          <p:nvPr>
            <p:ph type="title"/>
          </p:nvPr>
        </p:nvSpPr>
        <p:spPr>
          <a:xfrm>
            <a:off x="2867661" y="5760720"/>
            <a:ext cx="8778240" cy="68008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9"/>
          <p:cNvSpPr/>
          <p:nvPr>
            <p:ph idx="2" type="pic"/>
          </p:nvPr>
        </p:nvSpPr>
        <p:spPr>
          <a:xfrm>
            <a:off x="2867661" y="1796715"/>
            <a:ext cx="8778240" cy="3876374"/>
          </a:xfrm>
          <a:prstGeom prst="rect">
            <a:avLst/>
          </a:prstGeom>
          <a:noFill/>
          <a:ln>
            <a:noFill/>
          </a:ln>
        </p:spPr>
      </p:sp>
      <p:sp>
        <p:nvSpPr>
          <p:cNvPr id="100" name="Google Shape;100;p19"/>
          <p:cNvSpPr txBox="1"/>
          <p:nvPr>
            <p:ph idx="1" type="body"/>
          </p:nvPr>
        </p:nvSpPr>
        <p:spPr>
          <a:xfrm>
            <a:off x="2867661" y="6440806"/>
            <a:ext cx="8778240" cy="965835"/>
          </a:xfrm>
          <a:prstGeom prst="rect">
            <a:avLst/>
          </a:prstGeom>
          <a:noFill/>
          <a:ln>
            <a:noFill/>
          </a:ln>
        </p:spPr>
        <p:txBody>
          <a:bodyPr anchorCtr="0" anchor="t" bIns="0" lIns="0" spcFirstLastPara="1" rIns="0" wrap="square" tIns="0">
            <a:noAutofit/>
          </a:bodyPr>
          <a:lstStyle>
            <a:lvl1pPr indent="-228600" lvl="0" marL="457200" algn="l">
              <a:spcBef>
                <a:spcPts val="448"/>
              </a:spcBef>
              <a:spcAft>
                <a:spcPts val="0"/>
              </a:spcAft>
              <a:buClr>
                <a:schemeClr val="dk2"/>
              </a:buClr>
              <a:buSzPts val="2240"/>
              <a:buNone/>
              <a:defRPr sz="2240"/>
            </a:lvl1pPr>
            <a:lvl2pPr indent="-228600" lvl="1" marL="914400" algn="l">
              <a:spcBef>
                <a:spcPts val="480"/>
              </a:spcBef>
              <a:spcAft>
                <a:spcPts val="0"/>
              </a:spcAft>
              <a:buSzPts val="1920"/>
              <a:buNone/>
              <a:defRPr sz="1920"/>
            </a:lvl2pPr>
            <a:lvl3pPr indent="-228600" lvl="2" marL="1371600" algn="l">
              <a:spcBef>
                <a:spcPts val="320"/>
              </a:spcBef>
              <a:spcAft>
                <a:spcPts val="0"/>
              </a:spcAft>
              <a:buSzPts val="1600"/>
              <a:buNone/>
              <a:defRPr sz="1600"/>
            </a:lvl3pPr>
            <a:lvl4pPr indent="-228600" lvl="3" marL="1828800" algn="l">
              <a:spcBef>
                <a:spcPts val="288"/>
              </a:spcBef>
              <a:spcAft>
                <a:spcPts val="0"/>
              </a:spcAft>
              <a:buSzPts val="1440"/>
              <a:buNone/>
              <a:defRPr sz="1440"/>
            </a:lvl4pPr>
            <a:lvl5pPr indent="-228600" lvl="4" marL="2286000" algn="l">
              <a:spcBef>
                <a:spcPts val="288"/>
              </a:spcBef>
              <a:spcAft>
                <a:spcPts val="0"/>
              </a:spcAft>
              <a:buSzPts val="1440"/>
              <a:buNone/>
              <a:defRPr sz="1440"/>
            </a:lvl5pPr>
            <a:lvl6pPr indent="-228600" lvl="5" marL="2743200" algn="l">
              <a:spcBef>
                <a:spcPts val="288"/>
              </a:spcBef>
              <a:spcAft>
                <a:spcPts val="0"/>
              </a:spcAft>
              <a:buSzPts val="1440"/>
              <a:buNone/>
              <a:defRPr sz="1440"/>
            </a:lvl6pPr>
            <a:lvl7pPr indent="-228600" lvl="6" marL="3200400" algn="l">
              <a:spcBef>
                <a:spcPts val="288"/>
              </a:spcBef>
              <a:spcAft>
                <a:spcPts val="0"/>
              </a:spcAft>
              <a:buSzPts val="1440"/>
              <a:buNone/>
              <a:defRPr sz="1440"/>
            </a:lvl7pPr>
            <a:lvl8pPr indent="-228600" lvl="7" marL="3657600" algn="l">
              <a:spcBef>
                <a:spcPts val="288"/>
              </a:spcBef>
              <a:spcAft>
                <a:spcPts val="0"/>
              </a:spcAft>
              <a:buSzPts val="1440"/>
              <a:buNone/>
              <a:defRPr sz="1440"/>
            </a:lvl8pPr>
            <a:lvl9pPr indent="-228600" lvl="8" marL="4114800" algn="l">
              <a:spcBef>
                <a:spcPts val="288"/>
              </a:spcBef>
              <a:spcAft>
                <a:spcPts val="0"/>
              </a:spcAft>
              <a:buSzPts val="1440"/>
              <a:buNone/>
              <a:defRPr sz="144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b="0" l="0" r="0" t="0"/>
          <a:stretch/>
        </p:blipFill>
        <p:spPr>
          <a:xfrm>
            <a:off x="-2" y="3611427"/>
            <a:ext cx="14637225" cy="3552825"/>
          </a:xfrm>
          <a:prstGeom prst="rect">
            <a:avLst/>
          </a:prstGeom>
          <a:noFill/>
          <a:ln>
            <a:noFill/>
          </a:ln>
        </p:spPr>
      </p:pic>
      <p:sp>
        <p:nvSpPr>
          <p:cNvPr id="103" name="Google Shape;103;p20"/>
          <p:cNvSpPr/>
          <p:nvPr/>
        </p:nvSpPr>
        <p:spPr>
          <a:xfrm>
            <a:off x="272954" y="7261300"/>
            <a:ext cx="14098139" cy="40011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All trademarks are property of their respective owners. All information is provided “As-Is” without any kind of warranty.   The HPC Advisory Council makes no representation to the accuracy and completeness of the information contained herein.  HPC Advisory Council undertakes no duty and assumes no obligation to update or correct any information presented herein</a:t>
            </a:r>
            <a:r>
              <a:rPr b="0" lang="en-US" sz="1000">
                <a:solidFill>
                  <a:schemeClr val="dk1"/>
                </a:solidFill>
                <a:latin typeface="Arial"/>
                <a:ea typeface="Arial"/>
                <a:cs typeface="Arial"/>
                <a:sym typeface="Arial"/>
              </a:rPr>
              <a:t>  </a:t>
            </a:r>
            <a:endParaRPr/>
          </a:p>
        </p:txBody>
      </p:sp>
      <p:sp>
        <p:nvSpPr>
          <p:cNvPr id="104" name="Google Shape;104;p20"/>
          <p:cNvSpPr txBox="1"/>
          <p:nvPr/>
        </p:nvSpPr>
        <p:spPr>
          <a:xfrm>
            <a:off x="3935885" y="1759660"/>
            <a:ext cx="6772275"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41172"/>
              </a:buClr>
              <a:buSzPts val="8000"/>
              <a:buFont typeface="Arial"/>
              <a:buNone/>
            </a:pPr>
            <a:r>
              <a:rPr b="1" lang="en-US" sz="8000">
                <a:solidFill>
                  <a:srgbClr val="241172"/>
                </a:solidFill>
                <a:latin typeface="Arial"/>
                <a:ea typeface="Arial"/>
                <a:cs typeface="Arial"/>
                <a:sym typeface="Arial"/>
              </a:rPr>
              <a:t>Thank You</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3" name="Shape 113"/>
        <p:cNvGrpSpPr/>
        <p:nvPr/>
      </p:nvGrpSpPr>
      <p:grpSpPr>
        <a:xfrm>
          <a:off x="0" y="0"/>
          <a:ext cx="0" cy="0"/>
          <a:chOff x="0" y="0"/>
          <a:chExt cx="0" cy="0"/>
        </a:xfrm>
      </p:grpSpPr>
      <p:sp>
        <p:nvSpPr>
          <p:cNvPr id="114" name="Google Shape;114;p22"/>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5" name="Google Shape;115;p22"/>
          <p:cNvSpPr txBox="1"/>
          <p:nvPr>
            <p:ph idx="1" type="body"/>
          </p:nvPr>
        </p:nvSpPr>
        <p:spPr>
          <a:xfrm>
            <a:off x="487680" y="1534295"/>
            <a:ext cx="13411200" cy="5979300"/>
          </a:xfrm>
          <a:prstGeom prst="rect">
            <a:avLst/>
          </a:prstGeom>
          <a:noFill/>
          <a:ln>
            <a:noFill/>
          </a:ln>
        </p:spPr>
        <p:txBody>
          <a:bodyPr anchorCtr="0" anchor="t" bIns="0" lIns="0" spcFirstLastPara="1" rIns="0" wrap="square" tIns="0">
            <a:noAutofit/>
          </a:bodyPr>
          <a:lstStyle>
            <a:lvl1pPr indent="-342900" lvl="0" marL="457200" rtl="0" algn="l">
              <a:spcBef>
                <a:spcPts val="360"/>
              </a:spcBef>
              <a:spcAft>
                <a:spcPts val="0"/>
              </a:spcAft>
              <a:buClr>
                <a:schemeClr val="dk2"/>
              </a:buClr>
              <a:buSzPts val="1800"/>
              <a:buChar char="•"/>
              <a:defRPr/>
            </a:lvl1pPr>
            <a:lvl2pPr indent="-342900" lvl="1" marL="914400" rtl="0" algn="l">
              <a:spcBef>
                <a:spcPts val="48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 type="body"/>
          </p:nvPr>
        </p:nvSpPr>
        <p:spPr>
          <a:xfrm>
            <a:off x="487680" y="1534295"/>
            <a:ext cx="13411200" cy="5979160"/>
          </a:xfrm>
          <a:prstGeom prst="rect">
            <a:avLst/>
          </a:prstGeom>
          <a:noFill/>
          <a:ln>
            <a:noFill/>
          </a:ln>
        </p:spPr>
        <p:txBody>
          <a:bodyPr anchorCtr="0" anchor="t" bIns="0" lIns="0" spcFirstLastPara="1" rIns="0" wrap="square" tIns="0">
            <a:noAutofit/>
          </a:bodyPr>
          <a:lstStyle>
            <a:lvl1pPr indent="-342900" lvl="0" marL="457200" algn="l">
              <a:spcBef>
                <a:spcPts val="360"/>
              </a:spcBef>
              <a:spcAft>
                <a:spcPts val="0"/>
              </a:spcAft>
              <a:buClr>
                <a:schemeClr val="dk2"/>
              </a:buClr>
              <a:buSzPts val="1800"/>
              <a:buChar char="•"/>
              <a:defRPr/>
            </a:lvl1pPr>
            <a:lvl2pPr indent="-342900" lvl="1" marL="914400" algn="l">
              <a:spcBef>
                <a:spcPts val="48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spTree>
      <p:nvGrpSpPr>
        <p:cNvPr id="116" name="Shape 116"/>
        <p:cNvGrpSpPr/>
        <p:nvPr/>
      </p:nvGrpSpPr>
      <p:grpSpPr>
        <a:xfrm>
          <a:off x="0" y="0"/>
          <a:ext cx="0" cy="0"/>
          <a:chOff x="0" y="0"/>
          <a:chExt cx="0" cy="0"/>
        </a:xfrm>
      </p:grpSpPr>
      <p:pic>
        <p:nvPicPr>
          <p:cNvPr id="117" name="Google Shape;117;p23"/>
          <p:cNvPicPr preferRelativeResize="0"/>
          <p:nvPr/>
        </p:nvPicPr>
        <p:blipFill rotWithShape="1">
          <a:blip r:embed="rId2">
            <a:alphaModFix/>
          </a:blip>
          <a:srcRect b="0" l="0" r="0" t="0"/>
          <a:stretch/>
        </p:blipFill>
        <p:spPr>
          <a:xfrm>
            <a:off x="3350262" y="-10309"/>
            <a:ext cx="11280134" cy="2753509"/>
          </a:xfrm>
          <a:prstGeom prst="rect">
            <a:avLst/>
          </a:prstGeom>
          <a:noFill/>
          <a:ln>
            <a:noFill/>
          </a:ln>
        </p:spPr>
      </p:pic>
      <p:pic>
        <p:nvPicPr>
          <p:cNvPr id="118" name="Google Shape;118;p23"/>
          <p:cNvPicPr preferRelativeResize="0"/>
          <p:nvPr/>
        </p:nvPicPr>
        <p:blipFill rotWithShape="1">
          <a:blip r:embed="rId3">
            <a:alphaModFix/>
          </a:blip>
          <a:srcRect b="0" l="10211" r="11302" t="0"/>
          <a:stretch/>
        </p:blipFill>
        <p:spPr>
          <a:xfrm>
            <a:off x="100208" y="334201"/>
            <a:ext cx="3106454" cy="1982244"/>
          </a:xfrm>
          <a:prstGeom prst="rect">
            <a:avLst/>
          </a:prstGeom>
          <a:noFill/>
          <a:ln>
            <a:noFill/>
          </a:ln>
        </p:spPr>
      </p:pic>
      <p:pic>
        <p:nvPicPr>
          <p:cNvPr descr="side_bg" id="119" name="Google Shape;119;p23"/>
          <p:cNvPicPr preferRelativeResize="0"/>
          <p:nvPr/>
        </p:nvPicPr>
        <p:blipFill rotWithShape="1">
          <a:blip r:embed="rId4">
            <a:alphaModFix/>
          </a:blip>
          <a:srcRect b="0" l="0" r="0" t="0"/>
          <a:stretch/>
        </p:blipFill>
        <p:spPr>
          <a:xfrm>
            <a:off x="-2" y="6901181"/>
            <a:ext cx="14630399" cy="1328419"/>
          </a:xfrm>
          <a:prstGeom prst="rect">
            <a:avLst/>
          </a:prstGeom>
          <a:noFill/>
          <a:ln>
            <a:noFill/>
          </a:ln>
        </p:spPr>
      </p:pic>
      <p:sp>
        <p:nvSpPr>
          <p:cNvPr id="120" name="Google Shape;120;p23"/>
          <p:cNvSpPr/>
          <p:nvPr/>
        </p:nvSpPr>
        <p:spPr>
          <a:xfrm>
            <a:off x="3350262" y="2748281"/>
            <a:ext cx="11280000" cy="299700"/>
          </a:xfrm>
          <a:prstGeom prst="rect">
            <a:avLst/>
          </a:prstGeom>
          <a:gradFill>
            <a:gsLst>
              <a:gs pos="0">
                <a:srgbClr val="1A165E"/>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1" name="Google Shape;121;p23"/>
          <p:cNvSpPr/>
          <p:nvPr/>
        </p:nvSpPr>
        <p:spPr>
          <a:xfrm>
            <a:off x="1" y="2748281"/>
            <a:ext cx="3350400" cy="2997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2" name="Google Shape;122;p23"/>
          <p:cNvSpPr txBox="1"/>
          <p:nvPr>
            <p:ph type="title"/>
          </p:nvPr>
        </p:nvSpPr>
        <p:spPr>
          <a:xfrm>
            <a:off x="805218" y="3687276"/>
            <a:ext cx="13213500" cy="1461000"/>
          </a:xfrm>
          <a:prstGeom prst="rect">
            <a:avLst/>
          </a:prstGeom>
          <a:noFill/>
          <a:ln>
            <a:noFill/>
          </a:ln>
        </p:spPr>
        <p:txBody>
          <a:bodyPr anchorCtr="0" anchor="t" bIns="45700" lIns="91425" spcFirstLastPara="1" rIns="91425" wrap="square" tIns="45700">
            <a:normAutofit/>
          </a:bodyPr>
          <a:lstStyle>
            <a:lvl1pPr lvl="0" rtl="0" algn="ctr">
              <a:spcBef>
                <a:spcPts val="0"/>
              </a:spcBef>
              <a:spcAft>
                <a:spcPts val="0"/>
              </a:spcAft>
              <a:buSzPts val="1400"/>
              <a:buNone/>
              <a:defRPr b="1" sz="4000">
                <a:solidFill>
                  <a:srgbClr val="1A165E"/>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3"/>
          <p:cNvSpPr txBox="1"/>
          <p:nvPr>
            <p:ph idx="1" type="body"/>
          </p:nvPr>
        </p:nvSpPr>
        <p:spPr>
          <a:xfrm>
            <a:off x="805218" y="5580032"/>
            <a:ext cx="13220700" cy="1012800"/>
          </a:xfrm>
          <a:prstGeom prst="rect">
            <a:avLst/>
          </a:prstGeom>
          <a:noFill/>
          <a:ln>
            <a:noFill/>
          </a:ln>
        </p:spPr>
        <p:txBody>
          <a:bodyPr anchorCtr="0" anchor="t" bIns="0" lIns="91425" spcFirstLastPara="1" rIns="91425" wrap="square" tIns="0">
            <a:noAutofit/>
          </a:bodyPr>
          <a:lstStyle>
            <a:lvl1pPr indent="-228600" lvl="0" marL="457200" rtl="0" algn="ctr">
              <a:spcBef>
                <a:spcPts val="576"/>
              </a:spcBef>
              <a:spcAft>
                <a:spcPts val="0"/>
              </a:spcAft>
              <a:buClr>
                <a:srgbClr val="7F7F7F"/>
              </a:buClr>
              <a:buSzPts val="2880"/>
              <a:buNone/>
              <a:defRPr sz="2880">
                <a:solidFill>
                  <a:srgbClr val="7F7F7F"/>
                </a:solidFill>
              </a:defRPr>
            </a:lvl1pPr>
            <a:lvl2pPr indent="-342900" lvl="1" marL="914400" rtl="0" algn="l">
              <a:spcBef>
                <a:spcPts val="48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howMasterSp="0">
  <p:cSld name="1_Title">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b="0" l="0" r="0" t="0"/>
          <a:stretch/>
        </p:blipFill>
        <p:spPr>
          <a:xfrm>
            <a:off x="-2" y="3045936"/>
            <a:ext cx="14637224" cy="3552825"/>
          </a:xfrm>
          <a:prstGeom prst="rect">
            <a:avLst/>
          </a:prstGeom>
          <a:noFill/>
          <a:ln>
            <a:noFill/>
          </a:ln>
        </p:spPr>
      </p:pic>
      <p:pic>
        <p:nvPicPr>
          <p:cNvPr descr="side_bg" id="126" name="Google Shape;126;p24"/>
          <p:cNvPicPr preferRelativeResize="0"/>
          <p:nvPr/>
        </p:nvPicPr>
        <p:blipFill rotWithShape="1">
          <a:blip r:embed="rId3">
            <a:alphaModFix/>
          </a:blip>
          <a:srcRect b="0" l="0" r="0" t="0"/>
          <a:stretch/>
        </p:blipFill>
        <p:spPr>
          <a:xfrm>
            <a:off x="-2" y="6901181"/>
            <a:ext cx="14630399" cy="1328419"/>
          </a:xfrm>
          <a:prstGeom prst="rect">
            <a:avLst/>
          </a:prstGeom>
          <a:noFill/>
          <a:ln>
            <a:noFill/>
          </a:ln>
        </p:spPr>
      </p:pic>
      <p:sp>
        <p:nvSpPr>
          <p:cNvPr id="127" name="Google Shape;127;p24"/>
          <p:cNvSpPr/>
          <p:nvPr/>
        </p:nvSpPr>
        <p:spPr>
          <a:xfrm>
            <a:off x="1" y="1"/>
            <a:ext cx="3350400" cy="2748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8" name="Google Shape;128;p24"/>
          <p:cNvSpPr/>
          <p:nvPr/>
        </p:nvSpPr>
        <p:spPr>
          <a:xfrm>
            <a:off x="3350262" y="2748281"/>
            <a:ext cx="11280000" cy="299700"/>
          </a:xfrm>
          <a:prstGeom prst="rect">
            <a:avLst/>
          </a:prstGeom>
          <a:gradFill>
            <a:gsLst>
              <a:gs pos="0">
                <a:srgbClr val="1A165E"/>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9" name="Google Shape;129;p24"/>
          <p:cNvSpPr/>
          <p:nvPr/>
        </p:nvSpPr>
        <p:spPr>
          <a:xfrm>
            <a:off x="1" y="2748281"/>
            <a:ext cx="3350400" cy="2997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0" name="Google Shape;130;p24"/>
          <p:cNvSpPr/>
          <p:nvPr/>
        </p:nvSpPr>
        <p:spPr>
          <a:xfrm>
            <a:off x="272954" y="7711679"/>
            <a:ext cx="14098200" cy="400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All trademarks are property of their respective owners. All information is provided “As-Is” without any kind of warranty.   The HPC-AI Advisory Council makes no representation to the accuracy and completeness of the information contained herein.  HPC-AI Advisory Council undertakes no duty and assumes no obligation to update or correct any information presented herein.</a:t>
            </a:r>
            <a:r>
              <a:rPr b="0" lang="en-US" sz="1000">
                <a:solidFill>
                  <a:schemeClr val="dk1"/>
                </a:solidFill>
                <a:latin typeface="Arial"/>
                <a:ea typeface="Arial"/>
                <a:cs typeface="Arial"/>
                <a:sym typeface="Arial"/>
              </a:rPr>
              <a:t>  </a:t>
            </a:r>
            <a:endParaRPr/>
          </a:p>
        </p:txBody>
      </p:sp>
      <p:sp>
        <p:nvSpPr>
          <p:cNvPr id="131" name="Google Shape;131;p24"/>
          <p:cNvSpPr txBox="1"/>
          <p:nvPr/>
        </p:nvSpPr>
        <p:spPr>
          <a:xfrm>
            <a:off x="5174495" y="751661"/>
            <a:ext cx="67722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41172"/>
              </a:buClr>
              <a:buSzPts val="8000"/>
              <a:buFont typeface="Arial"/>
              <a:buNone/>
            </a:pPr>
            <a:r>
              <a:rPr b="1" lang="en-US" sz="8000">
                <a:solidFill>
                  <a:srgbClr val="241172"/>
                </a:solidFill>
                <a:latin typeface="Arial"/>
                <a:ea typeface="Arial"/>
                <a:cs typeface="Arial"/>
                <a:sym typeface="Arial"/>
              </a:rPr>
              <a:t>Thank You</a:t>
            </a:r>
            <a:endParaRPr/>
          </a:p>
        </p:txBody>
      </p:sp>
      <p:pic>
        <p:nvPicPr>
          <p:cNvPr id="132" name="Google Shape;132;p24"/>
          <p:cNvPicPr preferRelativeResize="0"/>
          <p:nvPr/>
        </p:nvPicPr>
        <p:blipFill rotWithShape="1">
          <a:blip r:embed="rId4">
            <a:alphaModFix/>
          </a:blip>
          <a:srcRect b="15100" l="9341" r="11091" t="17212"/>
          <a:stretch/>
        </p:blipFill>
        <p:spPr>
          <a:xfrm>
            <a:off x="260922" y="934454"/>
            <a:ext cx="2767265" cy="1179093"/>
          </a:xfrm>
          <a:prstGeom prst="rect">
            <a:avLst/>
          </a:prstGeom>
          <a:noFill/>
          <a:ln>
            <a:noFill/>
          </a:ln>
        </p:spPr>
      </p:pic>
      <p:sp>
        <p:nvSpPr>
          <p:cNvPr id="133" name="Google Shape;133;p24"/>
          <p:cNvSpPr/>
          <p:nvPr/>
        </p:nvSpPr>
        <p:spPr>
          <a:xfrm>
            <a:off x="3350262" y="1"/>
            <a:ext cx="11280000" cy="299700"/>
          </a:xfrm>
          <a:prstGeom prst="rect">
            <a:avLst/>
          </a:prstGeom>
          <a:gradFill>
            <a:gsLst>
              <a:gs pos="0">
                <a:srgbClr val="1A165E"/>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4" name="Google Shape;134;p24"/>
          <p:cNvSpPr/>
          <p:nvPr/>
        </p:nvSpPr>
        <p:spPr>
          <a:xfrm>
            <a:off x="1" y="1"/>
            <a:ext cx="3350400" cy="2997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 name="Shape 135"/>
        <p:cNvGrpSpPr/>
        <p:nvPr/>
      </p:nvGrpSpPr>
      <p:grpSpPr>
        <a:xfrm>
          <a:off x="0" y="0"/>
          <a:ext cx="0" cy="0"/>
          <a:chOff x="0" y="0"/>
          <a:chExt cx="0" cy="0"/>
        </a:xfrm>
      </p:grpSpPr>
      <p:sp>
        <p:nvSpPr>
          <p:cNvPr id="136" name="Google Shape;136;p25"/>
          <p:cNvSpPr txBox="1"/>
          <p:nvPr>
            <p:ph type="ctrTitle"/>
          </p:nvPr>
        </p:nvSpPr>
        <p:spPr>
          <a:xfrm>
            <a:off x="1097280" y="2556511"/>
            <a:ext cx="12435900" cy="1764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5"/>
          <p:cNvSpPr txBox="1"/>
          <p:nvPr>
            <p:ph idx="1" type="subTitle"/>
          </p:nvPr>
        </p:nvSpPr>
        <p:spPr>
          <a:xfrm>
            <a:off x="2194560" y="4663440"/>
            <a:ext cx="10241400" cy="2103000"/>
          </a:xfrm>
          <a:prstGeom prst="rect">
            <a:avLst/>
          </a:prstGeom>
          <a:noFill/>
          <a:ln>
            <a:noFill/>
          </a:ln>
        </p:spPr>
        <p:txBody>
          <a:bodyPr anchorCtr="0" anchor="t" bIns="0" lIns="0" spcFirstLastPara="1" rIns="0" wrap="square" tIns="0">
            <a:noAutofit/>
          </a:bodyPr>
          <a:lstStyle>
            <a:lvl1pPr lvl="0" rtl="0" algn="ctr">
              <a:spcBef>
                <a:spcPts val="480"/>
              </a:spcBef>
              <a:spcAft>
                <a:spcPts val="0"/>
              </a:spcAft>
              <a:buClr>
                <a:schemeClr val="dk2"/>
              </a:buClr>
              <a:buSzPts val="2400"/>
              <a:buNone/>
              <a:defRPr/>
            </a:lvl1pPr>
            <a:lvl2pPr lvl="1" rtl="0" algn="ctr">
              <a:spcBef>
                <a:spcPts val="480"/>
              </a:spcBef>
              <a:spcAft>
                <a:spcPts val="0"/>
              </a:spcAft>
              <a:buSzPts val="2000"/>
              <a:buNone/>
              <a:defRPr/>
            </a:lvl2pPr>
            <a:lvl3pPr lvl="2" rtl="0" algn="ctr">
              <a:spcBef>
                <a:spcPts val="360"/>
              </a:spcBef>
              <a:spcAft>
                <a:spcPts val="0"/>
              </a:spcAft>
              <a:buSzPts val="1800"/>
              <a:buNone/>
              <a:defRPr/>
            </a:lvl3pPr>
            <a:lvl4pPr lvl="3" rtl="0" algn="ctr">
              <a:spcBef>
                <a:spcPts val="320"/>
              </a:spcBef>
              <a:spcAft>
                <a:spcPts val="0"/>
              </a:spcAft>
              <a:buSzPts val="1600"/>
              <a:buNone/>
              <a:defRPr/>
            </a:lvl4pPr>
            <a:lvl5pPr lvl="4" rtl="0" algn="ctr">
              <a:spcBef>
                <a:spcPts val="280"/>
              </a:spcBef>
              <a:spcAft>
                <a:spcPts val="0"/>
              </a:spcAft>
              <a:buSzPts val="1400"/>
              <a:buNone/>
              <a:defRPr/>
            </a:lvl5pPr>
            <a:lvl6pPr lvl="5" rtl="0" algn="ctr">
              <a:spcBef>
                <a:spcPts val="480"/>
              </a:spcBef>
              <a:spcAft>
                <a:spcPts val="0"/>
              </a:spcAft>
              <a:buSzPts val="2400"/>
              <a:buNone/>
              <a:defRPr/>
            </a:lvl6pPr>
            <a:lvl7pPr lvl="6" rtl="0" algn="ctr">
              <a:spcBef>
                <a:spcPts val="480"/>
              </a:spcBef>
              <a:spcAft>
                <a:spcPts val="0"/>
              </a:spcAft>
              <a:buSzPts val="2400"/>
              <a:buNone/>
              <a:defRPr/>
            </a:lvl7pPr>
            <a:lvl8pPr lvl="7" rtl="0" algn="ctr">
              <a:spcBef>
                <a:spcPts val="480"/>
              </a:spcBef>
              <a:spcAft>
                <a:spcPts val="0"/>
              </a:spcAft>
              <a:buSzPts val="2400"/>
              <a:buNone/>
              <a:defRPr/>
            </a:lvl8pPr>
            <a:lvl9pPr lvl="8" rtl="0" algn="ctr">
              <a:spcBef>
                <a:spcPts val="480"/>
              </a:spcBef>
              <a:spcAft>
                <a:spcPts val="0"/>
              </a:spcAft>
              <a:buSzPts val="2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8" name="Shape 138"/>
        <p:cNvGrpSpPr/>
        <p:nvPr/>
      </p:nvGrpSpPr>
      <p:grpSpPr>
        <a:xfrm>
          <a:off x="0" y="0"/>
          <a:ext cx="0" cy="0"/>
          <a:chOff x="0" y="0"/>
          <a:chExt cx="0" cy="0"/>
        </a:xfrm>
      </p:grpSpPr>
      <p:sp>
        <p:nvSpPr>
          <p:cNvPr id="139" name="Google Shape;139;p26"/>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6"/>
          <p:cNvSpPr txBox="1"/>
          <p:nvPr>
            <p:ph idx="1" type="body"/>
          </p:nvPr>
        </p:nvSpPr>
        <p:spPr>
          <a:xfrm>
            <a:off x="487680" y="1552863"/>
            <a:ext cx="6583800" cy="5979900"/>
          </a:xfrm>
          <a:prstGeom prst="rect">
            <a:avLst/>
          </a:prstGeom>
          <a:noFill/>
          <a:ln>
            <a:noFill/>
          </a:ln>
        </p:spPr>
        <p:txBody>
          <a:bodyPr anchorCtr="0" anchor="t" bIns="0" lIns="0" spcFirstLastPara="1" rIns="0" wrap="square" tIns="0">
            <a:noAutofit/>
          </a:bodyPr>
          <a:lstStyle>
            <a:lvl1pPr indent="-381000" lvl="0" marL="457200" rtl="0" algn="l">
              <a:spcBef>
                <a:spcPts val="480"/>
              </a:spcBef>
              <a:spcAft>
                <a:spcPts val="0"/>
              </a:spcAft>
              <a:buClr>
                <a:schemeClr val="dk2"/>
              </a:buClr>
              <a:buSzPts val="2400"/>
              <a:buChar char="•"/>
              <a:defRPr sz="2400"/>
            </a:lvl1pPr>
            <a:lvl2pPr indent="-355600" lvl="1" marL="914400" rtl="0" algn="l">
              <a:spcBef>
                <a:spcPts val="480"/>
              </a:spcBef>
              <a:spcAft>
                <a:spcPts val="0"/>
              </a:spcAft>
              <a:buSzPts val="2000"/>
              <a:buChar char="–"/>
              <a:defRPr sz="2000"/>
            </a:lvl2pPr>
            <a:lvl3pPr indent="-342900" lvl="2" marL="1371600" rtl="0" algn="l">
              <a:spcBef>
                <a:spcPts val="360"/>
              </a:spcBef>
              <a:spcAft>
                <a:spcPts val="0"/>
              </a:spcAft>
              <a:buSzPts val="1800"/>
              <a:buChar char="•"/>
              <a:defRPr sz="1800"/>
            </a:lvl3pPr>
            <a:lvl4pPr indent="-330200" lvl="3" marL="1828800" rtl="0" algn="l">
              <a:spcBef>
                <a:spcPts val="320"/>
              </a:spcBef>
              <a:spcAft>
                <a:spcPts val="0"/>
              </a:spcAft>
              <a:buSzPts val="1600"/>
              <a:buChar char="–"/>
              <a:defRPr sz="1600"/>
            </a:lvl4pPr>
            <a:lvl5pPr indent="-317500" lvl="4" marL="2286000" rtl="0" algn="l">
              <a:spcBef>
                <a:spcPts val="280"/>
              </a:spcBef>
              <a:spcAft>
                <a:spcPts val="0"/>
              </a:spcAft>
              <a:buSzPts val="1400"/>
              <a:buChar char="»"/>
              <a:defRPr sz="1400"/>
            </a:lvl5pPr>
            <a:lvl6pPr indent="-411479" lvl="5" marL="2743200" rtl="0" algn="l">
              <a:spcBef>
                <a:spcPts val="576"/>
              </a:spcBef>
              <a:spcAft>
                <a:spcPts val="0"/>
              </a:spcAft>
              <a:buSzPts val="2880"/>
              <a:buChar char="»"/>
              <a:defRPr sz="2880"/>
            </a:lvl6pPr>
            <a:lvl7pPr indent="-411479" lvl="6" marL="3200400" rtl="0" algn="l">
              <a:spcBef>
                <a:spcPts val="576"/>
              </a:spcBef>
              <a:spcAft>
                <a:spcPts val="0"/>
              </a:spcAft>
              <a:buSzPts val="2880"/>
              <a:buChar char="»"/>
              <a:defRPr sz="2880"/>
            </a:lvl7pPr>
            <a:lvl8pPr indent="-411479" lvl="7" marL="3657600" rtl="0" algn="l">
              <a:spcBef>
                <a:spcPts val="576"/>
              </a:spcBef>
              <a:spcAft>
                <a:spcPts val="0"/>
              </a:spcAft>
              <a:buSzPts val="2880"/>
              <a:buChar char="»"/>
              <a:defRPr sz="2880"/>
            </a:lvl8pPr>
            <a:lvl9pPr indent="-411479" lvl="8" marL="4114800" rtl="0" algn="l">
              <a:spcBef>
                <a:spcPts val="576"/>
              </a:spcBef>
              <a:spcAft>
                <a:spcPts val="0"/>
              </a:spcAft>
              <a:buSzPts val="2880"/>
              <a:buChar char="»"/>
              <a:defRPr sz="2880"/>
            </a:lvl9pPr>
          </a:lstStyle>
          <a:p/>
        </p:txBody>
      </p:sp>
      <p:sp>
        <p:nvSpPr>
          <p:cNvPr id="141" name="Google Shape;141;p26"/>
          <p:cNvSpPr txBox="1"/>
          <p:nvPr>
            <p:ph idx="2" type="body"/>
          </p:nvPr>
        </p:nvSpPr>
        <p:spPr>
          <a:xfrm>
            <a:off x="7315200" y="1552863"/>
            <a:ext cx="6583800" cy="5979900"/>
          </a:xfrm>
          <a:prstGeom prst="rect">
            <a:avLst/>
          </a:prstGeom>
          <a:noFill/>
          <a:ln>
            <a:noFill/>
          </a:ln>
        </p:spPr>
        <p:txBody>
          <a:bodyPr anchorCtr="0" anchor="t" bIns="0" lIns="0" spcFirstLastPara="1" rIns="0" wrap="square" tIns="0">
            <a:noAutofit/>
          </a:bodyPr>
          <a:lstStyle>
            <a:lvl1pPr indent="-381000" lvl="0" marL="457200" rtl="0" algn="l">
              <a:spcBef>
                <a:spcPts val="480"/>
              </a:spcBef>
              <a:spcAft>
                <a:spcPts val="0"/>
              </a:spcAft>
              <a:buClr>
                <a:schemeClr val="dk2"/>
              </a:buClr>
              <a:buSzPts val="2400"/>
              <a:buChar char="•"/>
              <a:defRPr sz="2400"/>
            </a:lvl1pPr>
            <a:lvl2pPr indent="-355600" lvl="1" marL="914400" rtl="0" algn="l">
              <a:spcBef>
                <a:spcPts val="480"/>
              </a:spcBef>
              <a:spcAft>
                <a:spcPts val="0"/>
              </a:spcAft>
              <a:buSzPts val="2000"/>
              <a:buChar char="–"/>
              <a:defRPr sz="2000"/>
            </a:lvl2pPr>
            <a:lvl3pPr indent="-342900" lvl="2" marL="1371600" rtl="0" algn="l">
              <a:spcBef>
                <a:spcPts val="360"/>
              </a:spcBef>
              <a:spcAft>
                <a:spcPts val="0"/>
              </a:spcAft>
              <a:buSzPts val="1800"/>
              <a:buChar char="•"/>
              <a:defRPr sz="1800"/>
            </a:lvl3pPr>
            <a:lvl4pPr indent="-330200" lvl="3" marL="1828800" rtl="0" algn="l">
              <a:spcBef>
                <a:spcPts val="320"/>
              </a:spcBef>
              <a:spcAft>
                <a:spcPts val="0"/>
              </a:spcAft>
              <a:buSzPts val="1600"/>
              <a:buChar char="–"/>
              <a:defRPr sz="1600"/>
            </a:lvl4pPr>
            <a:lvl5pPr indent="-317500" lvl="4" marL="2286000" rtl="0" algn="l">
              <a:spcBef>
                <a:spcPts val="280"/>
              </a:spcBef>
              <a:spcAft>
                <a:spcPts val="0"/>
              </a:spcAft>
              <a:buSzPts val="1400"/>
              <a:buChar char="»"/>
              <a:defRPr sz="1400"/>
            </a:lvl5pPr>
            <a:lvl6pPr indent="-411479" lvl="5" marL="2743200" rtl="0" algn="l">
              <a:spcBef>
                <a:spcPts val="576"/>
              </a:spcBef>
              <a:spcAft>
                <a:spcPts val="0"/>
              </a:spcAft>
              <a:buSzPts val="2880"/>
              <a:buChar char="»"/>
              <a:defRPr sz="2880"/>
            </a:lvl6pPr>
            <a:lvl7pPr indent="-411479" lvl="6" marL="3200400" rtl="0" algn="l">
              <a:spcBef>
                <a:spcPts val="576"/>
              </a:spcBef>
              <a:spcAft>
                <a:spcPts val="0"/>
              </a:spcAft>
              <a:buSzPts val="2880"/>
              <a:buChar char="»"/>
              <a:defRPr sz="2880"/>
            </a:lvl7pPr>
            <a:lvl8pPr indent="-411479" lvl="7" marL="3657600" rtl="0" algn="l">
              <a:spcBef>
                <a:spcPts val="576"/>
              </a:spcBef>
              <a:spcAft>
                <a:spcPts val="0"/>
              </a:spcAft>
              <a:buSzPts val="2880"/>
              <a:buChar char="»"/>
              <a:defRPr sz="2880"/>
            </a:lvl8pPr>
            <a:lvl9pPr indent="-411479" lvl="8" marL="4114800" rtl="0" algn="l">
              <a:spcBef>
                <a:spcPts val="576"/>
              </a:spcBef>
              <a:spcAft>
                <a:spcPts val="0"/>
              </a:spcAft>
              <a:buSzPts val="2880"/>
              <a:buChar char="»"/>
              <a:defRPr sz="288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27"/>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5" name="Shape 145"/>
        <p:cNvGrpSpPr/>
        <p:nvPr/>
      </p:nvGrpSpPr>
      <p:grpSpPr>
        <a:xfrm>
          <a:off x="0" y="0"/>
          <a:ext cx="0" cy="0"/>
          <a:chOff x="0" y="0"/>
          <a:chExt cx="0" cy="0"/>
        </a:xfrm>
      </p:grpSpPr>
      <p:sp>
        <p:nvSpPr>
          <p:cNvPr id="146" name="Google Shape;146;p29"/>
          <p:cNvSpPr txBox="1"/>
          <p:nvPr>
            <p:ph type="title"/>
          </p:nvPr>
        </p:nvSpPr>
        <p:spPr>
          <a:xfrm>
            <a:off x="2867661" y="5760720"/>
            <a:ext cx="8778300" cy="680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3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29"/>
          <p:cNvSpPr/>
          <p:nvPr>
            <p:ph idx="2" type="pic"/>
          </p:nvPr>
        </p:nvSpPr>
        <p:spPr>
          <a:xfrm>
            <a:off x="2867661" y="1796715"/>
            <a:ext cx="8778300" cy="3876300"/>
          </a:xfrm>
          <a:prstGeom prst="rect">
            <a:avLst/>
          </a:prstGeom>
          <a:noFill/>
          <a:ln>
            <a:noFill/>
          </a:ln>
        </p:spPr>
      </p:sp>
      <p:sp>
        <p:nvSpPr>
          <p:cNvPr id="148" name="Google Shape;148;p29"/>
          <p:cNvSpPr txBox="1"/>
          <p:nvPr>
            <p:ph idx="1" type="body"/>
          </p:nvPr>
        </p:nvSpPr>
        <p:spPr>
          <a:xfrm>
            <a:off x="2867661" y="6440806"/>
            <a:ext cx="8778300" cy="965700"/>
          </a:xfrm>
          <a:prstGeom prst="rect">
            <a:avLst/>
          </a:prstGeom>
          <a:noFill/>
          <a:ln>
            <a:noFill/>
          </a:ln>
        </p:spPr>
        <p:txBody>
          <a:bodyPr anchorCtr="0" anchor="t" bIns="0" lIns="0" spcFirstLastPara="1" rIns="0" wrap="square" tIns="0">
            <a:noAutofit/>
          </a:bodyPr>
          <a:lstStyle>
            <a:lvl1pPr indent="-228600" lvl="0" marL="457200" rtl="0" algn="l">
              <a:spcBef>
                <a:spcPts val="448"/>
              </a:spcBef>
              <a:spcAft>
                <a:spcPts val="0"/>
              </a:spcAft>
              <a:buClr>
                <a:schemeClr val="dk2"/>
              </a:buClr>
              <a:buSzPts val="2240"/>
              <a:buNone/>
              <a:defRPr sz="2240"/>
            </a:lvl1pPr>
            <a:lvl2pPr indent="-228600" lvl="1" marL="914400" rtl="0" algn="l">
              <a:spcBef>
                <a:spcPts val="480"/>
              </a:spcBef>
              <a:spcAft>
                <a:spcPts val="0"/>
              </a:spcAft>
              <a:buSzPts val="1920"/>
              <a:buNone/>
              <a:defRPr sz="1920"/>
            </a:lvl2pPr>
            <a:lvl3pPr indent="-228600" lvl="2" marL="1371600" rtl="0" algn="l">
              <a:spcBef>
                <a:spcPts val="320"/>
              </a:spcBef>
              <a:spcAft>
                <a:spcPts val="0"/>
              </a:spcAft>
              <a:buSzPts val="1600"/>
              <a:buNone/>
              <a:defRPr sz="1600"/>
            </a:lvl3pPr>
            <a:lvl4pPr indent="-228600" lvl="3" marL="1828800" rtl="0" algn="l">
              <a:spcBef>
                <a:spcPts val="288"/>
              </a:spcBef>
              <a:spcAft>
                <a:spcPts val="0"/>
              </a:spcAft>
              <a:buSzPts val="1440"/>
              <a:buNone/>
              <a:defRPr sz="1440"/>
            </a:lvl4pPr>
            <a:lvl5pPr indent="-228600" lvl="4" marL="2286000" rtl="0" algn="l">
              <a:spcBef>
                <a:spcPts val="288"/>
              </a:spcBef>
              <a:spcAft>
                <a:spcPts val="0"/>
              </a:spcAft>
              <a:buSzPts val="1440"/>
              <a:buNone/>
              <a:defRPr sz="1440"/>
            </a:lvl5pPr>
            <a:lvl6pPr indent="-228600" lvl="5" marL="2743200" rtl="0" algn="l">
              <a:spcBef>
                <a:spcPts val="288"/>
              </a:spcBef>
              <a:spcAft>
                <a:spcPts val="0"/>
              </a:spcAft>
              <a:buSzPts val="1440"/>
              <a:buNone/>
              <a:defRPr sz="1440"/>
            </a:lvl6pPr>
            <a:lvl7pPr indent="-228600" lvl="6" marL="3200400" rtl="0" algn="l">
              <a:spcBef>
                <a:spcPts val="288"/>
              </a:spcBef>
              <a:spcAft>
                <a:spcPts val="0"/>
              </a:spcAft>
              <a:buSzPts val="1440"/>
              <a:buNone/>
              <a:defRPr sz="1440"/>
            </a:lvl7pPr>
            <a:lvl8pPr indent="-228600" lvl="7" marL="3657600" rtl="0" algn="l">
              <a:spcBef>
                <a:spcPts val="288"/>
              </a:spcBef>
              <a:spcAft>
                <a:spcPts val="0"/>
              </a:spcAft>
              <a:buSzPts val="1440"/>
              <a:buNone/>
              <a:defRPr sz="1440"/>
            </a:lvl8pPr>
            <a:lvl9pPr indent="-228600" lvl="8" marL="4114800" rtl="0" algn="l">
              <a:spcBef>
                <a:spcPts val="288"/>
              </a:spcBef>
              <a:spcAft>
                <a:spcPts val="0"/>
              </a:spcAft>
              <a:buSzPts val="1440"/>
              <a:buNone/>
              <a:defRPr sz="144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49" name="Shape 149"/>
        <p:cNvGrpSpPr/>
        <p:nvPr/>
      </p:nvGrpSpPr>
      <p:grpSpPr>
        <a:xfrm>
          <a:off x="0" y="0"/>
          <a:ext cx="0" cy="0"/>
          <a:chOff x="0" y="0"/>
          <a:chExt cx="0" cy="0"/>
        </a:xfrm>
      </p:grpSpPr>
      <p:pic>
        <p:nvPicPr>
          <p:cNvPr id="150" name="Google Shape;150;p30"/>
          <p:cNvPicPr preferRelativeResize="0"/>
          <p:nvPr/>
        </p:nvPicPr>
        <p:blipFill rotWithShape="1">
          <a:blip r:embed="rId2">
            <a:alphaModFix/>
          </a:blip>
          <a:srcRect b="0" l="0" r="0" t="0"/>
          <a:stretch/>
        </p:blipFill>
        <p:spPr>
          <a:xfrm>
            <a:off x="-2" y="3611427"/>
            <a:ext cx="14637224" cy="3552825"/>
          </a:xfrm>
          <a:prstGeom prst="rect">
            <a:avLst/>
          </a:prstGeom>
          <a:noFill/>
          <a:ln>
            <a:noFill/>
          </a:ln>
        </p:spPr>
      </p:pic>
      <p:sp>
        <p:nvSpPr>
          <p:cNvPr id="151" name="Google Shape;151;p30"/>
          <p:cNvSpPr/>
          <p:nvPr/>
        </p:nvSpPr>
        <p:spPr>
          <a:xfrm>
            <a:off x="272954" y="7261300"/>
            <a:ext cx="14098200" cy="400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All trademarks are property of their respective owners. All information is provided “As-Is” without any kind of warranty.   The HPC Advisory Council makes no representation to the accuracy and completeness of the information contained herein.  HPC Advisory Council undertakes no duty and assumes no obligation to update or correct any information presented herein</a:t>
            </a:r>
            <a:r>
              <a:rPr b="0" lang="en-US" sz="1000">
                <a:solidFill>
                  <a:schemeClr val="dk1"/>
                </a:solidFill>
                <a:latin typeface="Arial"/>
                <a:ea typeface="Arial"/>
                <a:cs typeface="Arial"/>
                <a:sym typeface="Arial"/>
              </a:rPr>
              <a:t>  </a:t>
            </a:r>
            <a:endParaRPr/>
          </a:p>
        </p:txBody>
      </p:sp>
      <p:sp>
        <p:nvSpPr>
          <p:cNvPr id="152" name="Google Shape;152;p30"/>
          <p:cNvSpPr txBox="1"/>
          <p:nvPr/>
        </p:nvSpPr>
        <p:spPr>
          <a:xfrm>
            <a:off x="3935885" y="1759660"/>
            <a:ext cx="67722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41172"/>
              </a:buClr>
              <a:buSzPts val="8000"/>
              <a:buFont typeface="Arial"/>
              <a:buNone/>
            </a:pPr>
            <a:r>
              <a:rPr b="1" lang="en-US" sz="8000">
                <a:solidFill>
                  <a:srgbClr val="241172"/>
                </a:solidFill>
                <a:latin typeface="Arial"/>
                <a:ea typeface="Arial"/>
                <a:cs typeface="Arial"/>
                <a:sym typeface="Arial"/>
              </a:rPr>
              <a:t>Thank You</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howMasterSp="0">
  <p:cSld name="1_Title">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2" y="3045936"/>
            <a:ext cx="14637225" cy="3552825"/>
          </a:xfrm>
          <a:prstGeom prst="rect">
            <a:avLst/>
          </a:prstGeom>
          <a:noFill/>
          <a:ln>
            <a:noFill/>
          </a:ln>
        </p:spPr>
      </p:pic>
      <p:pic>
        <p:nvPicPr>
          <p:cNvPr descr="side_bg" id="30" name="Google Shape;30;p4"/>
          <p:cNvPicPr preferRelativeResize="0"/>
          <p:nvPr/>
        </p:nvPicPr>
        <p:blipFill rotWithShape="1">
          <a:blip r:embed="rId3">
            <a:alphaModFix/>
          </a:blip>
          <a:srcRect b="0" l="0" r="0" t="0"/>
          <a:stretch/>
        </p:blipFill>
        <p:spPr>
          <a:xfrm>
            <a:off x="-2" y="6901181"/>
            <a:ext cx="14630400" cy="1328419"/>
          </a:xfrm>
          <a:prstGeom prst="rect">
            <a:avLst/>
          </a:prstGeom>
          <a:noFill/>
          <a:ln>
            <a:noFill/>
          </a:ln>
        </p:spPr>
      </p:pic>
      <p:sp>
        <p:nvSpPr>
          <p:cNvPr id="31" name="Google Shape;31;p4"/>
          <p:cNvSpPr/>
          <p:nvPr/>
        </p:nvSpPr>
        <p:spPr>
          <a:xfrm>
            <a:off x="1" y="1"/>
            <a:ext cx="3350261" cy="27482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 name="Google Shape;32;p4"/>
          <p:cNvSpPr/>
          <p:nvPr/>
        </p:nvSpPr>
        <p:spPr>
          <a:xfrm>
            <a:off x="3350262" y="2748281"/>
            <a:ext cx="11280139" cy="299720"/>
          </a:xfrm>
          <a:prstGeom prst="rect">
            <a:avLst/>
          </a:prstGeom>
          <a:gradFill>
            <a:gsLst>
              <a:gs pos="0">
                <a:srgbClr val="1A165E"/>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 name="Google Shape;33;p4"/>
          <p:cNvSpPr/>
          <p:nvPr/>
        </p:nvSpPr>
        <p:spPr>
          <a:xfrm>
            <a:off x="1" y="2748281"/>
            <a:ext cx="3350261" cy="29972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 name="Google Shape;34;p4"/>
          <p:cNvSpPr/>
          <p:nvPr/>
        </p:nvSpPr>
        <p:spPr>
          <a:xfrm>
            <a:off x="272954" y="7711679"/>
            <a:ext cx="14098139" cy="40011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All trademarks are property of their respective owners. All information is provided “As-Is” without any kind of warranty.   The HPC-AI Advisory Council makes no representation to the accuracy and completeness of the information contained herein.  HPC-AI Advisory Council undertakes no duty and assumes no obligation to update or correct any information presented herein.</a:t>
            </a:r>
            <a:r>
              <a:rPr b="0" lang="en-US" sz="1000">
                <a:solidFill>
                  <a:schemeClr val="dk1"/>
                </a:solidFill>
                <a:latin typeface="Arial"/>
                <a:ea typeface="Arial"/>
                <a:cs typeface="Arial"/>
                <a:sym typeface="Arial"/>
              </a:rPr>
              <a:t>  </a:t>
            </a:r>
            <a:endParaRPr/>
          </a:p>
        </p:txBody>
      </p:sp>
      <p:sp>
        <p:nvSpPr>
          <p:cNvPr id="35" name="Google Shape;35;p4"/>
          <p:cNvSpPr txBox="1"/>
          <p:nvPr/>
        </p:nvSpPr>
        <p:spPr>
          <a:xfrm>
            <a:off x="5174495" y="751661"/>
            <a:ext cx="6772275"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41172"/>
              </a:buClr>
              <a:buSzPts val="8000"/>
              <a:buFont typeface="Arial"/>
              <a:buNone/>
            </a:pPr>
            <a:r>
              <a:rPr b="1" lang="en-US" sz="8000">
                <a:solidFill>
                  <a:srgbClr val="241172"/>
                </a:solidFill>
                <a:latin typeface="Arial"/>
                <a:ea typeface="Arial"/>
                <a:cs typeface="Arial"/>
                <a:sym typeface="Arial"/>
              </a:rPr>
              <a:t>Thank You</a:t>
            </a:r>
            <a:endParaRPr/>
          </a:p>
        </p:txBody>
      </p:sp>
      <p:pic>
        <p:nvPicPr>
          <p:cNvPr id="36" name="Google Shape;36;p4"/>
          <p:cNvPicPr preferRelativeResize="0"/>
          <p:nvPr/>
        </p:nvPicPr>
        <p:blipFill rotWithShape="1">
          <a:blip r:embed="rId4">
            <a:alphaModFix/>
          </a:blip>
          <a:srcRect b="15099" l="9339" r="11096" t="17212"/>
          <a:stretch/>
        </p:blipFill>
        <p:spPr>
          <a:xfrm>
            <a:off x="260922" y="934454"/>
            <a:ext cx="2767263" cy="1179094"/>
          </a:xfrm>
          <a:prstGeom prst="rect">
            <a:avLst/>
          </a:prstGeom>
          <a:noFill/>
          <a:ln>
            <a:noFill/>
          </a:ln>
        </p:spPr>
      </p:pic>
      <p:sp>
        <p:nvSpPr>
          <p:cNvPr id="37" name="Google Shape;37;p4"/>
          <p:cNvSpPr/>
          <p:nvPr/>
        </p:nvSpPr>
        <p:spPr>
          <a:xfrm>
            <a:off x="3350262" y="1"/>
            <a:ext cx="11280139" cy="299720"/>
          </a:xfrm>
          <a:prstGeom prst="rect">
            <a:avLst/>
          </a:prstGeom>
          <a:gradFill>
            <a:gsLst>
              <a:gs pos="0">
                <a:srgbClr val="1A165E"/>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 name="Google Shape;38;p4"/>
          <p:cNvSpPr/>
          <p:nvPr/>
        </p:nvSpPr>
        <p:spPr>
          <a:xfrm>
            <a:off x="1" y="1"/>
            <a:ext cx="3350261" cy="29972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 name="Shape 39"/>
        <p:cNvGrpSpPr/>
        <p:nvPr/>
      </p:nvGrpSpPr>
      <p:grpSpPr>
        <a:xfrm>
          <a:off x="0" y="0"/>
          <a:ext cx="0" cy="0"/>
          <a:chOff x="0" y="0"/>
          <a:chExt cx="0" cy="0"/>
        </a:xfrm>
      </p:grpSpPr>
      <p:sp>
        <p:nvSpPr>
          <p:cNvPr id="40" name="Google Shape;40;p5"/>
          <p:cNvSpPr txBox="1"/>
          <p:nvPr>
            <p:ph type="ctrTitle"/>
          </p:nvPr>
        </p:nvSpPr>
        <p:spPr>
          <a:xfrm>
            <a:off x="1097280" y="2556511"/>
            <a:ext cx="12435840" cy="176403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 type="subTitle"/>
          </p:nvPr>
        </p:nvSpPr>
        <p:spPr>
          <a:xfrm>
            <a:off x="2194560" y="4663440"/>
            <a:ext cx="10241280" cy="2103120"/>
          </a:xfrm>
          <a:prstGeom prst="rect">
            <a:avLst/>
          </a:prstGeom>
          <a:noFill/>
          <a:ln>
            <a:noFill/>
          </a:ln>
        </p:spPr>
        <p:txBody>
          <a:bodyPr anchorCtr="0" anchor="t" bIns="0" lIns="0" spcFirstLastPara="1" rIns="0" wrap="square" tIns="0">
            <a:noAutofit/>
          </a:bodyPr>
          <a:lstStyle>
            <a:lvl1pPr lvl="0" algn="ctr">
              <a:spcBef>
                <a:spcPts val="480"/>
              </a:spcBef>
              <a:spcAft>
                <a:spcPts val="0"/>
              </a:spcAft>
              <a:buClr>
                <a:schemeClr val="dk2"/>
              </a:buClr>
              <a:buSzPts val="2400"/>
              <a:buNone/>
              <a:defRPr/>
            </a:lvl1pPr>
            <a:lvl2pPr lvl="1" algn="ctr">
              <a:spcBef>
                <a:spcPts val="480"/>
              </a:spcBef>
              <a:spcAft>
                <a:spcPts val="0"/>
              </a:spcAft>
              <a:buSzPts val="2000"/>
              <a:buNone/>
              <a:defRPr/>
            </a:lvl2pPr>
            <a:lvl3pPr lvl="2" algn="ctr">
              <a:spcBef>
                <a:spcPts val="360"/>
              </a:spcBef>
              <a:spcAft>
                <a:spcPts val="0"/>
              </a:spcAft>
              <a:buSzPts val="1800"/>
              <a:buNone/>
              <a:defRPr/>
            </a:lvl3pPr>
            <a:lvl4pPr lvl="3" algn="ctr">
              <a:spcBef>
                <a:spcPts val="320"/>
              </a:spcBef>
              <a:spcAft>
                <a:spcPts val="0"/>
              </a:spcAft>
              <a:buSzPts val="1600"/>
              <a:buNone/>
              <a:defRPr/>
            </a:lvl4pPr>
            <a:lvl5pPr lvl="4" algn="ctr">
              <a:spcBef>
                <a:spcPts val="280"/>
              </a:spcBef>
              <a:spcAft>
                <a:spcPts val="0"/>
              </a:spcAft>
              <a:buSzPts val="1400"/>
              <a:buNone/>
              <a:defRPr/>
            </a:lvl5pPr>
            <a:lvl6pPr lvl="5" algn="ctr">
              <a:spcBef>
                <a:spcPts val="480"/>
              </a:spcBef>
              <a:spcAft>
                <a:spcPts val="0"/>
              </a:spcAft>
              <a:buSzPts val="2400"/>
              <a:buNone/>
              <a:defRPr/>
            </a:lvl6pPr>
            <a:lvl7pPr lvl="6" algn="ctr">
              <a:spcBef>
                <a:spcPts val="480"/>
              </a:spcBef>
              <a:spcAft>
                <a:spcPts val="0"/>
              </a:spcAft>
              <a:buSzPts val="2400"/>
              <a:buNone/>
              <a:defRPr/>
            </a:lvl7pPr>
            <a:lvl8pPr lvl="7" algn="ctr">
              <a:spcBef>
                <a:spcPts val="480"/>
              </a:spcBef>
              <a:spcAft>
                <a:spcPts val="0"/>
              </a:spcAft>
              <a:buSzPts val="2400"/>
              <a:buNone/>
              <a:defRPr/>
            </a:lvl8pPr>
            <a:lvl9pPr lvl="8" algn="ctr">
              <a:spcBef>
                <a:spcPts val="480"/>
              </a:spcBef>
              <a:spcAft>
                <a:spcPts val="0"/>
              </a:spcAft>
              <a:buSzPts val="2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487680" y="1552863"/>
            <a:ext cx="6583680" cy="5979795"/>
          </a:xfrm>
          <a:prstGeom prst="rect">
            <a:avLst/>
          </a:prstGeom>
          <a:noFill/>
          <a:ln>
            <a:noFill/>
          </a:ln>
        </p:spPr>
        <p:txBody>
          <a:bodyPr anchorCtr="0" anchor="t" bIns="0" lIns="0" spcFirstLastPara="1" rIns="0" wrap="square" tIns="0">
            <a:noAutofit/>
          </a:bodyPr>
          <a:lstStyle>
            <a:lvl1pPr indent="-381000" lvl="0" marL="457200" algn="l">
              <a:spcBef>
                <a:spcPts val="480"/>
              </a:spcBef>
              <a:spcAft>
                <a:spcPts val="0"/>
              </a:spcAft>
              <a:buClr>
                <a:schemeClr val="dk2"/>
              </a:buClr>
              <a:buSzPts val="2400"/>
              <a:buChar char="•"/>
              <a:defRPr sz="2400"/>
            </a:lvl1pPr>
            <a:lvl2pPr indent="-355600" lvl="1" marL="914400" algn="l">
              <a:spcBef>
                <a:spcPts val="48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17500" lvl="4" marL="2286000" algn="l">
              <a:spcBef>
                <a:spcPts val="280"/>
              </a:spcBef>
              <a:spcAft>
                <a:spcPts val="0"/>
              </a:spcAft>
              <a:buSzPts val="1400"/>
              <a:buChar char="»"/>
              <a:defRPr sz="1400"/>
            </a:lvl5pPr>
            <a:lvl6pPr indent="-411479" lvl="5" marL="2743200" algn="l">
              <a:spcBef>
                <a:spcPts val="576"/>
              </a:spcBef>
              <a:spcAft>
                <a:spcPts val="0"/>
              </a:spcAft>
              <a:buSzPts val="2880"/>
              <a:buChar char="»"/>
              <a:defRPr sz="2880"/>
            </a:lvl6pPr>
            <a:lvl7pPr indent="-411479" lvl="6" marL="3200400" algn="l">
              <a:spcBef>
                <a:spcPts val="576"/>
              </a:spcBef>
              <a:spcAft>
                <a:spcPts val="0"/>
              </a:spcAft>
              <a:buSzPts val="2880"/>
              <a:buChar char="»"/>
              <a:defRPr sz="2880"/>
            </a:lvl7pPr>
            <a:lvl8pPr indent="-411479" lvl="7" marL="3657600" algn="l">
              <a:spcBef>
                <a:spcPts val="576"/>
              </a:spcBef>
              <a:spcAft>
                <a:spcPts val="0"/>
              </a:spcAft>
              <a:buSzPts val="2880"/>
              <a:buChar char="»"/>
              <a:defRPr sz="2880"/>
            </a:lvl8pPr>
            <a:lvl9pPr indent="-411479" lvl="8" marL="4114800" algn="l">
              <a:spcBef>
                <a:spcPts val="576"/>
              </a:spcBef>
              <a:spcAft>
                <a:spcPts val="0"/>
              </a:spcAft>
              <a:buSzPts val="2880"/>
              <a:buChar char="»"/>
              <a:defRPr sz="2880"/>
            </a:lvl9pPr>
          </a:lstStyle>
          <a:p/>
        </p:txBody>
      </p:sp>
      <p:sp>
        <p:nvSpPr>
          <p:cNvPr id="45" name="Google Shape;45;p6"/>
          <p:cNvSpPr txBox="1"/>
          <p:nvPr>
            <p:ph idx="2" type="body"/>
          </p:nvPr>
        </p:nvSpPr>
        <p:spPr>
          <a:xfrm>
            <a:off x="7315200" y="1552863"/>
            <a:ext cx="6583680" cy="5979795"/>
          </a:xfrm>
          <a:prstGeom prst="rect">
            <a:avLst/>
          </a:prstGeom>
          <a:noFill/>
          <a:ln>
            <a:noFill/>
          </a:ln>
        </p:spPr>
        <p:txBody>
          <a:bodyPr anchorCtr="0" anchor="t" bIns="0" lIns="0" spcFirstLastPara="1" rIns="0" wrap="square" tIns="0">
            <a:noAutofit/>
          </a:bodyPr>
          <a:lstStyle>
            <a:lvl1pPr indent="-381000" lvl="0" marL="457200" algn="l">
              <a:spcBef>
                <a:spcPts val="480"/>
              </a:spcBef>
              <a:spcAft>
                <a:spcPts val="0"/>
              </a:spcAft>
              <a:buClr>
                <a:schemeClr val="dk2"/>
              </a:buClr>
              <a:buSzPts val="2400"/>
              <a:buChar char="•"/>
              <a:defRPr sz="2400"/>
            </a:lvl1pPr>
            <a:lvl2pPr indent="-355600" lvl="1" marL="914400" algn="l">
              <a:spcBef>
                <a:spcPts val="48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17500" lvl="4" marL="2286000" algn="l">
              <a:spcBef>
                <a:spcPts val="280"/>
              </a:spcBef>
              <a:spcAft>
                <a:spcPts val="0"/>
              </a:spcAft>
              <a:buSzPts val="1400"/>
              <a:buChar char="»"/>
              <a:defRPr sz="1400"/>
            </a:lvl5pPr>
            <a:lvl6pPr indent="-411479" lvl="5" marL="2743200" algn="l">
              <a:spcBef>
                <a:spcPts val="576"/>
              </a:spcBef>
              <a:spcAft>
                <a:spcPts val="0"/>
              </a:spcAft>
              <a:buSzPts val="2880"/>
              <a:buChar char="»"/>
              <a:defRPr sz="2880"/>
            </a:lvl6pPr>
            <a:lvl7pPr indent="-411479" lvl="6" marL="3200400" algn="l">
              <a:spcBef>
                <a:spcPts val="576"/>
              </a:spcBef>
              <a:spcAft>
                <a:spcPts val="0"/>
              </a:spcAft>
              <a:buSzPts val="2880"/>
              <a:buChar char="»"/>
              <a:defRPr sz="2880"/>
            </a:lvl7pPr>
            <a:lvl8pPr indent="-411479" lvl="7" marL="3657600" algn="l">
              <a:spcBef>
                <a:spcPts val="576"/>
              </a:spcBef>
              <a:spcAft>
                <a:spcPts val="0"/>
              </a:spcAft>
              <a:buSzPts val="2880"/>
              <a:buChar char="»"/>
              <a:defRPr sz="2880"/>
            </a:lvl8pPr>
            <a:lvl9pPr indent="-411479" lvl="8" marL="4114800" algn="l">
              <a:spcBef>
                <a:spcPts val="576"/>
              </a:spcBef>
              <a:spcAft>
                <a:spcPts val="0"/>
              </a:spcAft>
              <a:buSzPts val="2880"/>
              <a:buChar char="»"/>
              <a:defRPr sz="288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 name="Shape 49"/>
        <p:cNvGrpSpPr/>
        <p:nvPr/>
      </p:nvGrpSpPr>
      <p:grpSpPr>
        <a:xfrm>
          <a:off x="0" y="0"/>
          <a:ext cx="0" cy="0"/>
          <a:chOff x="0" y="0"/>
          <a:chExt cx="0" cy="0"/>
        </a:xfrm>
      </p:grpSpPr>
      <p:sp>
        <p:nvSpPr>
          <p:cNvPr id="50" name="Google Shape;50;p9"/>
          <p:cNvSpPr txBox="1"/>
          <p:nvPr>
            <p:ph type="title"/>
          </p:nvPr>
        </p:nvSpPr>
        <p:spPr>
          <a:xfrm>
            <a:off x="2867661" y="5760720"/>
            <a:ext cx="8778240" cy="68008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
          <p:cNvSpPr/>
          <p:nvPr>
            <p:ph idx="2" type="pic"/>
          </p:nvPr>
        </p:nvSpPr>
        <p:spPr>
          <a:xfrm>
            <a:off x="2867661" y="1796715"/>
            <a:ext cx="8778240" cy="3876374"/>
          </a:xfrm>
          <a:prstGeom prst="rect">
            <a:avLst/>
          </a:prstGeom>
          <a:noFill/>
          <a:ln>
            <a:noFill/>
          </a:ln>
        </p:spPr>
      </p:sp>
      <p:sp>
        <p:nvSpPr>
          <p:cNvPr id="52" name="Google Shape;52;p9"/>
          <p:cNvSpPr txBox="1"/>
          <p:nvPr>
            <p:ph idx="1" type="body"/>
          </p:nvPr>
        </p:nvSpPr>
        <p:spPr>
          <a:xfrm>
            <a:off x="2867661" y="6440806"/>
            <a:ext cx="8778240" cy="965835"/>
          </a:xfrm>
          <a:prstGeom prst="rect">
            <a:avLst/>
          </a:prstGeom>
          <a:noFill/>
          <a:ln>
            <a:noFill/>
          </a:ln>
        </p:spPr>
        <p:txBody>
          <a:bodyPr anchorCtr="0" anchor="t" bIns="0" lIns="0" spcFirstLastPara="1" rIns="0" wrap="square" tIns="0">
            <a:noAutofit/>
          </a:bodyPr>
          <a:lstStyle>
            <a:lvl1pPr indent="-228600" lvl="0" marL="457200" algn="l">
              <a:spcBef>
                <a:spcPts val="448"/>
              </a:spcBef>
              <a:spcAft>
                <a:spcPts val="0"/>
              </a:spcAft>
              <a:buClr>
                <a:schemeClr val="dk2"/>
              </a:buClr>
              <a:buSzPts val="2240"/>
              <a:buNone/>
              <a:defRPr sz="2240"/>
            </a:lvl1pPr>
            <a:lvl2pPr indent="-228600" lvl="1" marL="914400" algn="l">
              <a:spcBef>
                <a:spcPts val="480"/>
              </a:spcBef>
              <a:spcAft>
                <a:spcPts val="0"/>
              </a:spcAft>
              <a:buSzPts val="1920"/>
              <a:buNone/>
              <a:defRPr sz="1920"/>
            </a:lvl2pPr>
            <a:lvl3pPr indent="-228600" lvl="2" marL="1371600" algn="l">
              <a:spcBef>
                <a:spcPts val="320"/>
              </a:spcBef>
              <a:spcAft>
                <a:spcPts val="0"/>
              </a:spcAft>
              <a:buSzPts val="1600"/>
              <a:buNone/>
              <a:defRPr sz="1600"/>
            </a:lvl3pPr>
            <a:lvl4pPr indent="-228600" lvl="3" marL="1828800" algn="l">
              <a:spcBef>
                <a:spcPts val="288"/>
              </a:spcBef>
              <a:spcAft>
                <a:spcPts val="0"/>
              </a:spcAft>
              <a:buSzPts val="1440"/>
              <a:buNone/>
              <a:defRPr sz="1440"/>
            </a:lvl4pPr>
            <a:lvl5pPr indent="-228600" lvl="4" marL="2286000" algn="l">
              <a:spcBef>
                <a:spcPts val="288"/>
              </a:spcBef>
              <a:spcAft>
                <a:spcPts val="0"/>
              </a:spcAft>
              <a:buSzPts val="1440"/>
              <a:buNone/>
              <a:defRPr sz="1440"/>
            </a:lvl5pPr>
            <a:lvl6pPr indent="-228600" lvl="5" marL="2743200" algn="l">
              <a:spcBef>
                <a:spcPts val="288"/>
              </a:spcBef>
              <a:spcAft>
                <a:spcPts val="0"/>
              </a:spcAft>
              <a:buSzPts val="1440"/>
              <a:buNone/>
              <a:defRPr sz="1440"/>
            </a:lvl6pPr>
            <a:lvl7pPr indent="-228600" lvl="6" marL="3200400" algn="l">
              <a:spcBef>
                <a:spcPts val="288"/>
              </a:spcBef>
              <a:spcAft>
                <a:spcPts val="0"/>
              </a:spcAft>
              <a:buSzPts val="1440"/>
              <a:buNone/>
              <a:defRPr sz="1440"/>
            </a:lvl7pPr>
            <a:lvl8pPr indent="-228600" lvl="7" marL="3657600" algn="l">
              <a:spcBef>
                <a:spcPts val="288"/>
              </a:spcBef>
              <a:spcAft>
                <a:spcPts val="0"/>
              </a:spcAft>
              <a:buSzPts val="1440"/>
              <a:buNone/>
              <a:defRPr sz="1440"/>
            </a:lvl8pPr>
            <a:lvl9pPr indent="-228600" lvl="8" marL="4114800" algn="l">
              <a:spcBef>
                <a:spcPts val="288"/>
              </a:spcBef>
              <a:spcAft>
                <a:spcPts val="0"/>
              </a:spcAft>
              <a:buSzPts val="1440"/>
              <a:buNone/>
              <a:defRPr sz="144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53" name="Shape 53"/>
        <p:cNvGrpSpPr/>
        <p:nvPr/>
      </p:nvGrpSpPr>
      <p:grpSpPr>
        <a:xfrm>
          <a:off x="0" y="0"/>
          <a:ext cx="0" cy="0"/>
          <a:chOff x="0" y="0"/>
          <a:chExt cx="0" cy="0"/>
        </a:xfrm>
      </p:grpSpPr>
      <p:pic>
        <p:nvPicPr>
          <p:cNvPr id="54" name="Google Shape;54;p10"/>
          <p:cNvPicPr preferRelativeResize="0"/>
          <p:nvPr/>
        </p:nvPicPr>
        <p:blipFill rotWithShape="1">
          <a:blip r:embed="rId2">
            <a:alphaModFix/>
          </a:blip>
          <a:srcRect b="0" l="0" r="0" t="0"/>
          <a:stretch/>
        </p:blipFill>
        <p:spPr>
          <a:xfrm>
            <a:off x="-2" y="3611427"/>
            <a:ext cx="14637225" cy="3552825"/>
          </a:xfrm>
          <a:prstGeom prst="rect">
            <a:avLst/>
          </a:prstGeom>
          <a:noFill/>
          <a:ln>
            <a:noFill/>
          </a:ln>
        </p:spPr>
      </p:pic>
      <p:sp>
        <p:nvSpPr>
          <p:cNvPr id="55" name="Google Shape;55;p10"/>
          <p:cNvSpPr/>
          <p:nvPr/>
        </p:nvSpPr>
        <p:spPr>
          <a:xfrm>
            <a:off x="272954" y="7261300"/>
            <a:ext cx="14098139" cy="40011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All trademarks are property of their respective owners. All information is provided “As-Is” without any kind of warranty.   The HPC Advisory Council makes no representation to the accuracy and completeness of the information contained herein.  HPC Advisory Council undertakes no duty and assumes no obligation to update or correct any information presented herein</a:t>
            </a:r>
            <a:r>
              <a:rPr b="0" lang="en-US" sz="1000">
                <a:solidFill>
                  <a:schemeClr val="dk1"/>
                </a:solidFill>
                <a:latin typeface="Arial"/>
                <a:ea typeface="Arial"/>
                <a:cs typeface="Arial"/>
                <a:sym typeface="Arial"/>
              </a:rPr>
              <a:t>  </a:t>
            </a:r>
            <a:endParaRPr/>
          </a:p>
        </p:txBody>
      </p:sp>
      <p:sp>
        <p:nvSpPr>
          <p:cNvPr id="56" name="Google Shape;56;p10"/>
          <p:cNvSpPr txBox="1"/>
          <p:nvPr/>
        </p:nvSpPr>
        <p:spPr>
          <a:xfrm>
            <a:off x="3935885" y="1759660"/>
            <a:ext cx="6772275"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41172"/>
              </a:buClr>
              <a:buSzPts val="8000"/>
              <a:buFont typeface="Arial"/>
              <a:buNone/>
            </a:pPr>
            <a:r>
              <a:rPr b="1" lang="en-US" sz="8000">
                <a:solidFill>
                  <a:srgbClr val="241172"/>
                </a:solidFill>
                <a:latin typeface="Arial"/>
                <a:ea typeface="Arial"/>
                <a:cs typeface="Arial"/>
                <a:sym typeface="Arial"/>
              </a:rPr>
              <a:t>Thank You</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2.jpg"/><Relationship Id="rId2" Type="http://schemas.openxmlformats.org/officeDocument/2006/relationships/image" Target="../media/image4.jpg"/><Relationship Id="rId3"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slideLayout" Target="../slideLayouts/slideLayout5.xml"/><Relationship Id="rId14" Type="http://schemas.openxmlformats.org/officeDocument/2006/relationships/theme" Target="../theme/theme2.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 Type="http://schemas.openxmlformats.org/officeDocument/2006/relationships/image" Target="../media/image2.jpg"/><Relationship Id="rId2" Type="http://schemas.openxmlformats.org/officeDocument/2006/relationships/image" Target="../media/image4.jpg"/><Relationship Id="rId3"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slideLayout" Target="../slideLayouts/slideLayout14.xml"/><Relationship Id="rId14" Type="http://schemas.openxmlformats.org/officeDocument/2006/relationships/theme" Target="../theme/theme3.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2.jpg"/><Relationship Id="rId2" Type="http://schemas.openxmlformats.org/officeDocument/2006/relationships/image" Target="../media/image4.jpg"/><Relationship Id="rId3"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slideLayout" Target="../slideLayouts/slideLayout23.xml"/><Relationship Id="rId14" Type="http://schemas.openxmlformats.org/officeDocument/2006/relationships/theme" Target="../theme/theme4.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footer1" id="10" name="Google Shape;10;p1"/>
          <p:cNvPicPr preferRelativeResize="0"/>
          <p:nvPr/>
        </p:nvPicPr>
        <p:blipFill rotWithShape="1">
          <a:blip r:embed="rId1">
            <a:alphaModFix/>
          </a:blip>
          <a:srcRect b="0" l="0" r="0" t="0"/>
          <a:stretch/>
        </p:blipFill>
        <p:spPr>
          <a:xfrm>
            <a:off x="0" y="7498080"/>
            <a:ext cx="14630400" cy="731520"/>
          </a:xfrm>
          <a:prstGeom prst="rect">
            <a:avLst/>
          </a:prstGeom>
          <a:noFill/>
          <a:ln>
            <a:noFill/>
          </a:ln>
        </p:spPr>
      </p:pic>
      <p:sp>
        <p:nvSpPr>
          <p:cNvPr id="11" name="Google Shape;11;p1"/>
          <p:cNvSpPr txBox="1"/>
          <p:nvPr>
            <p:ph idx="1" type="body"/>
          </p:nvPr>
        </p:nvSpPr>
        <p:spPr>
          <a:xfrm>
            <a:off x="487680" y="1534295"/>
            <a:ext cx="13411200" cy="5979160"/>
          </a:xfrm>
          <a:prstGeom prst="rect">
            <a:avLst/>
          </a:prstGeom>
          <a:noFill/>
          <a:ln>
            <a:noFill/>
          </a:ln>
        </p:spPr>
        <p:txBody>
          <a:bodyPr anchorCtr="0" anchor="t" bIns="0" lIns="0" spcFirstLastPara="1" rIns="0" wrap="square" tIns="0">
            <a:noAutofit/>
          </a:bodyPr>
          <a:lstStyle>
            <a:lvl1pPr indent="-381000" lvl="0" marL="457200" marR="0" rtl="0" algn="l">
              <a:spcBef>
                <a:spcPts val="480"/>
              </a:spcBef>
              <a:spcAft>
                <a:spcPts val="0"/>
              </a:spcAft>
              <a:buClr>
                <a:schemeClr val="dk2"/>
              </a:buClr>
              <a:buSzPts val="2400"/>
              <a:buFont typeface="Arial"/>
              <a:buChar char="•"/>
              <a:defRPr b="1" i="0" sz="2400" u="none" cap="none" strike="noStrike">
                <a:solidFill>
                  <a:schemeClr val="dk2"/>
                </a:solidFill>
                <a:latin typeface="Arial"/>
                <a:ea typeface="Arial"/>
                <a:cs typeface="Arial"/>
                <a:sym typeface="Arial"/>
              </a:defRPr>
            </a:lvl1pPr>
            <a:lvl2pPr indent="-355600" lvl="1" marL="914400" marR="0" rtl="0" algn="l">
              <a:spcBef>
                <a:spcPts val="48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5pPr>
            <a:lvl6pPr indent="-381000" lvl="5" marL="27432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2" name="Google Shape;12;p1"/>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512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512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512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512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512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512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512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5120" u="none" cap="none" strike="noStrike">
                <a:solidFill>
                  <a:schemeClr val="lt1"/>
                </a:solidFill>
                <a:latin typeface="Arial"/>
                <a:ea typeface="Arial"/>
                <a:cs typeface="Arial"/>
                <a:sym typeface="Arial"/>
              </a:defRPr>
            </a:lvl9pPr>
          </a:lstStyle>
          <a:p/>
        </p:txBody>
      </p:sp>
      <p:sp>
        <p:nvSpPr>
          <p:cNvPr id="13" name="Google Shape;13;p1"/>
          <p:cNvSpPr txBox="1"/>
          <p:nvPr/>
        </p:nvSpPr>
        <p:spPr>
          <a:xfrm>
            <a:off x="11460480" y="7932421"/>
            <a:ext cx="2438400"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0" i="0" lang="en-US" sz="1600" u="none" cap="none" strike="noStrike">
                <a:solidFill>
                  <a:srgbClr val="595959"/>
                </a:solidFill>
                <a:latin typeface="Arial"/>
                <a:ea typeface="Arial"/>
                <a:cs typeface="Arial"/>
                <a:sym typeface="Arial"/>
              </a:rPr>
              <a:t>‹#›</a:t>
            </a:fld>
            <a:endParaRPr b="0" i="0" sz="1600" u="none" cap="none" strike="noStrike">
              <a:solidFill>
                <a:srgbClr val="595959"/>
              </a:solidFill>
              <a:latin typeface="Arial"/>
              <a:ea typeface="Arial"/>
              <a:cs typeface="Arial"/>
              <a:sym typeface="Arial"/>
            </a:endParaRPr>
          </a:p>
        </p:txBody>
      </p:sp>
      <p:pic>
        <p:nvPicPr>
          <p:cNvPr descr="side_bg" id="14" name="Google Shape;14;p1"/>
          <p:cNvPicPr preferRelativeResize="0"/>
          <p:nvPr/>
        </p:nvPicPr>
        <p:blipFill rotWithShape="1">
          <a:blip r:embed="rId2">
            <a:alphaModFix/>
          </a:blip>
          <a:srcRect b="0" l="0" r="0" t="0"/>
          <a:stretch/>
        </p:blipFill>
        <p:spPr>
          <a:xfrm>
            <a:off x="1" y="1293854"/>
            <a:ext cx="370840" cy="4088812"/>
          </a:xfrm>
          <a:prstGeom prst="rect">
            <a:avLst/>
          </a:prstGeom>
          <a:noFill/>
          <a:ln>
            <a:noFill/>
          </a:ln>
        </p:spPr>
      </p:pic>
      <p:pic>
        <p:nvPicPr>
          <p:cNvPr id="15" name="Google Shape;15;p1"/>
          <p:cNvPicPr preferRelativeResize="0"/>
          <p:nvPr/>
        </p:nvPicPr>
        <p:blipFill rotWithShape="1">
          <a:blip r:embed="rId3">
            <a:alphaModFix/>
          </a:blip>
          <a:srcRect b="0" l="0" r="357" t="0"/>
          <a:stretch/>
        </p:blipFill>
        <p:spPr>
          <a:xfrm>
            <a:off x="0" y="1818"/>
            <a:ext cx="14630400" cy="1292035"/>
          </a:xfrm>
          <a:prstGeom prst="rect">
            <a:avLst/>
          </a:prstGeom>
          <a:noFill/>
          <a:ln>
            <a:noFill/>
          </a:ln>
        </p:spPr>
      </p:pic>
      <p:pic>
        <p:nvPicPr>
          <p:cNvPr id="16" name="Google Shape;16;p1"/>
          <p:cNvPicPr preferRelativeResize="0"/>
          <p:nvPr/>
        </p:nvPicPr>
        <p:blipFill rotWithShape="1">
          <a:blip r:embed="rId4">
            <a:alphaModFix/>
          </a:blip>
          <a:srcRect b="11813" l="8113" r="9922" t="16461"/>
          <a:stretch/>
        </p:blipFill>
        <p:spPr>
          <a:xfrm>
            <a:off x="12576132" y="175364"/>
            <a:ext cx="2029216" cy="8893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pic>
        <p:nvPicPr>
          <p:cNvPr descr="footer1" id="58" name="Google Shape;58;p11"/>
          <p:cNvPicPr preferRelativeResize="0"/>
          <p:nvPr/>
        </p:nvPicPr>
        <p:blipFill rotWithShape="1">
          <a:blip r:embed="rId1">
            <a:alphaModFix/>
          </a:blip>
          <a:srcRect b="0" l="0" r="0" t="0"/>
          <a:stretch/>
        </p:blipFill>
        <p:spPr>
          <a:xfrm>
            <a:off x="0" y="7498080"/>
            <a:ext cx="14630400" cy="731520"/>
          </a:xfrm>
          <a:prstGeom prst="rect">
            <a:avLst/>
          </a:prstGeom>
          <a:noFill/>
          <a:ln>
            <a:noFill/>
          </a:ln>
        </p:spPr>
      </p:pic>
      <p:sp>
        <p:nvSpPr>
          <p:cNvPr id="59" name="Google Shape;59;p11"/>
          <p:cNvSpPr txBox="1"/>
          <p:nvPr>
            <p:ph idx="1" type="body"/>
          </p:nvPr>
        </p:nvSpPr>
        <p:spPr>
          <a:xfrm>
            <a:off x="487680" y="1534295"/>
            <a:ext cx="13411200" cy="5979160"/>
          </a:xfrm>
          <a:prstGeom prst="rect">
            <a:avLst/>
          </a:prstGeom>
          <a:noFill/>
          <a:ln>
            <a:noFill/>
          </a:ln>
        </p:spPr>
        <p:txBody>
          <a:bodyPr anchorCtr="0" anchor="t" bIns="0" lIns="0" spcFirstLastPara="1" rIns="0" wrap="square" tIns="0">
            <a:noAutofit/>
          </a:bodyPr>
          <a:lstStyle>
            <a:lvl1pPr indent="-381000" lvl="0" marL="457200" marR="0" rtl="0" algn="l">
              <a:spcBef>
                <a:spcPts val="480"/>
              </a:spcBef>
              <a:spcAft>
                <a:spcPts val="0"/>
              </a:spcAft>
              <a:buClr>
                <a:schemeClr val="dk2"/>
              </a:buClr>
              <a:buSzPts val="2400"/>
              <a:buFont typeface="Arial"/>
              <a:buChar char="•"/>
              <a:defRPr b="1" i="0" sz="2400" u="none" cap="none" strike="noStrike">
                <a:solidFill>
                  <a:schemeClr val="dk2"/>
                </a:solidFill>
                <a:latin typeface="Arial"/>
                <a:ea typeface="Arial"/>
                <a:cs typeface="Arial"/>
                <a:sym typeface="Arial"/>
              </a:defRPr>
            </a:lvl1pPr>
            <a:lvl2pPr indent="-355600" lvl="1" marL="914400" marR="0" rtl="0" algn="l">
              <a:spcBef>
                <a:spcPts val="48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5pPr>
            <a:lvl6pPr indent="-381000" lvl="5" marL="27432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60" name="Google Shape;60;p11"/>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512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512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512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512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512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512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512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5120" u="none" cap="none" strike="noStrike">
                <a:solidFill>
                  <a:schemeClr val="lt1"/>
                </a:solidFill>
                <a:latin typeface="Arial"/>
                <a:ea typeface="Arial"/>
                <a:cs typeface="Arial"/>
                <a:sym typeface="Arial"/>
              </a:defRPr>
            </a:lvl9pPr>
          </a:lstStyle>
          <a:p/>
        </p:txBody>
      </p:sp>
      <p:sp>
        <p:nvSpPr>
          <p:cNvPr id="61" name="Google Shape;61;p11"/>
          <p:cNvSpPr txBox="1"/>
          <p:nvPr/>
        </p:nvSpPr>
        <p:spPr>
          <a:xfrm>
            <a:off x="11460480" y="7932421"/>
            <a:ext cx="2438400"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0" i="0" lang="en-US" sz="1600" u="none" cap="none" strike="noStrike">
                <a:solidFill>
                  <a:srgbClr val="595959"/>
                </a:solidFill>
                <a:latin typeface="Arial"/>
                <a:ea typeface="Arial"/>
                <a:cs typeface="Arial"/>
                <a:sym typeface="Arial"/>
              </a:rPr>
              <a:t>‹#›</a:t>
            </a:fld>
            <a:endParaRPr b="0" i="0" sz="1600" u="none" cap="none" strike="noStrike">
              <a:solidFill>
                <a:srgbClr val="595959"/>
              </a:solidFill>
              <a:latin typeface="Arial"/>
              <a:ea typeface="Arial"/>
              <a:cs typeface="Arial"/>
              <a:sym typeface="Arial"/>
            </a:endParaRPr>
          </a:p>
        </p:txBody>
      </p:sp>
      <p:pic>
        <p:nvPicPr>
          <p:cNvPr descr="side_bg" id="62" name="Google Shape;62;p11"/>
          <p:cNvPicPr preferRelativeResize="0"/>
          <p:nvPr/>
        </p:nvPicPr>
        <p:blipFill rotWithShape="1">
          <a:blip r:embed="rId2">
            <a:alphaModFix/>
          </a:blip>
          <a:srcRect b="0" l="0" r="0" t="0"/>
          <a:stretch/>
        </p:blipFill>
        <p:spPr>
          <a:xfrm>
            <a:off x="1" y="1293854"/>
            <a:ext cx="370840" cy="4088812"/>
          </a:xfrm>
          <a:prstGeom prst="rect">
            <a:avLst/>
          </a:prstGeom>
          <a:noFill/>
          <a:ln>
            <a:noFill/>
          </a:ln>
        </p:spPr>
      </p:pic>
      <p:pic>
        <p:nvPicPr>
          <p:cNvPr id="63" name="Google Shape;63;p11"/>
          <p:cNvPicPr preferRelativeResize="0"/>
          <p:nvPr/>
        </p:nvPicPr>
        <p:blipFill rotWithShape="1">
          <a:blip r:embed="rId3">
            <a:alphaModFix/>
          </a:blip>
          <a:srcRect b="0" l="0" r="357" t="0"/>
          <a:stretch/>
        </p:blipFill>
        <p:spPr>
          <a:xfrm>
            <a:off x="0" y="1818"/>
            <a:ext cx="14630400" cy="1292035"/>
          </a:xfrm>
          <a:prstGeom prst="rect">
            <a:avLst/>
          </a:prstGeom>
          <a:noFill/>
          <a:ln>
            <a:noFill/>
          </a:ln>
        </p:spPr>
      </p:pic>
      <p:pic>
        <p:nvPicPr>
          <p:cNvPr id="64" name="Google Shape;64;p11"/>
          <p:cNvPicPr preferRelativeResize="0"/>
          <p:nvPr/>
        </p:nvPicPr>
        <p:blipFill rotWithShape="1">
          <a:blip r:embed="rId4">
            <a:alphaModFix/>
          </a:blip>
          <a:srcRect b="11813" l="8113" r="9922" t="16461"/>
          <a:stretch/>
        </p:blipFill>
        <p:spPr>
          <a:xfrm>
            <a:off x="12576132" y="175364"/>
            <a:ext cx="2029216" cy="8893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pic>
        <p:nvPicPr>
          <p:cNvPr descr="footer1" id="106" name="Google Shape;106;p21"/>
          <p:cNvPicPr preferRelativeResize="0"/>
          <p:nvPr/>
        </p:nvPicPr>
        <p:blipFill rotWithShape="1">
          <a:blip r:embed="rId1">
            <a:alphaModFix/>
          </a:blip>
          <a:srcRect b="0" l="0" r="0" t="0"/>
          <a:stretch/>
        </p:blipFill>
        <p:spPr>
          <a:xfrm>
            <a:off x="0" y="7498080"/>
            <a:ext cx="14630400" cy="731520"/>
          </a:xfrm>
          <a:prstGeom prst="rect">
            <a:avLst/>
          </a:prstGeom>
          <a:noFill/>
          <a:ln>
            <a:noFill/>
          </a:ln>
        </p:spPr>
      </p:pic>
      <p:sp>
        <p:nvSpPr>
          <p:cNvPr id="107" name="Google Shape;107;p21"/>
          <p:cNvSpPr txBox="1"/>
          <p:nvPr>
            <p:ph idx="1" type="body"/>
          </p:nvPr>
        </p:nvSpPr>
        <p:spPr>
          <a:xfrm>
            <a:off x="487680" y="1534295"/>
            <a:ext cx="13411200" cy="5979300"/>
          </a:xfrm>
          <a:prstGeom prst="rect">
            <a:avLst/>
          </a:prstGeom>
          <a:noFill/>
          <a:ln>
            <a:noFill/>
          </a:ln>
        </p:spPr>
        <p:txBody>
          <a:bodyPr anchorCtr="0" anchor="t" bIns="0" lIns="0" spcFirstLastPara="1" rIns="0" wrap="square" tIns="0">
            <a:noAutofit/>
          </a:bodyPr>
          <a:lstStyle>
            <a:lvl1pPr indent="-381000" lvl="0" marL="457200" marR="0" rtl="0" algn="l">
              <a:spcBef>
                <a:spcPts val="480"/>
              </a:spcBef>
              <a:spcAft>
                <a:spcPts val="0"/>
              </a:spcAft>
              <a:buClr>
                <a:schemeClr val="dk2"/>
              </a:buClr>
              <a:buSzPts val="2400"/>
              <a:buFont typeface="Arial"/>
              <a:buChar char="•"/>
              <a:defRPr b="1" i="0" sz="2400" u="none" cap="none" strike="noStrike">
                <a:solidFill>
                  <a:schemeClr val="dk2"/>
                </a:solidFill>
                <a:latin typeface="Arial"/>
                <a:ea typeface="Arial"/>
                <a:cs typeface="Arial"/>
                <a:sym typeface="Arial"/>
              </a:defRPr>
            </a:lvl1pPr>
            <a:lvl2pPr indent="-355600" lvl="1" marL="914400" marR="0" rtl="0" algn="l">
              <a:spcBef>
                <a:spcPts val="48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5pPr>
            <a:lvl6pPr indent="-381000" lvl="5" marL="27432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6pPr>
            <a:lvl7pPr indent="-381000" lvl="6" marL="32004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7pPr>
            <a:lvl8pPr indent="-381000" lvl="7" marL="36576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8pPr>
            <a:lvl9pPr indent="-381000" lvl="8" marL="41148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08" name="Google Shape;108;p21"/>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512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512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512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512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512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512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512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5120" u="none" cap="none" strike="noStrike">
                <a:solidFill>
                  <a:schemeClr val="lt1"/>
                </a:solidFill>
                <a:latin typeface="Arial"/>
                <a:ea typeface="Arial"/>
                <a:cs typeface="Arial"/>
                <a:sym typeface="Arial"/>
              </a:defRPr>
            </a:lvl9pPr>
          </a:lstStyle>
          <a:p/>
        </p:txBody>
      </p:sp>
      <p:sp>
        <p:nvSpPr>
          <p:cNvPr id="109" name="Google Shape;109;p21"/>
          <p:cNvSpPr txBox="1"/>
          <p:nvPr/>
        </p:nvSpPr>
        <p:spPr>
          <a:xfrm>
            <a:off x="11460480" y="7932421"/>
            <a:ext cx="2438400" cy="338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0" i="0" lang="en-US" sz="1600" u="none" cap="none" strike="noStrike">
                <a:solidFill>
                  <a:srgbClr val="595959"/>
                </a:solidFill>
                <a:latin typeface="Arial"/>
                <a:ea typeface="Arial"/>
                <a:cs typeface="Arial"/>
                <a:sym typeface="Arial"/>
              </a:rPr>
              <a:t>‹#›</a:t>
            </a:fld>
            <a:endParaRPr b="0" i="0" sz="1600" u="none" cap="none" strike="noStrike">
              <a:solidFill>
                <a:srgbClr val="595959"/>
              </a:solidFill>
              <a:latin typeface="Arial"/>
              <a:ea typeface="Arial"/>
              <a:cs typeface="Arial"/>
              <a:sym typeface="Arial"/>
            </a:endParaRPr>
          </a:p>
        </p:txBody>
      </p:sp>
      <p:pic>
        <p:nvPicPr>
          <p:cNvPr descr="side_bg" id="110" name="Google Shape;110;p21"/>
          <p:cNvPicPr preferRelativeResize="0"/>
          <p:nvPr/>
        </p:nvPicPr>
        <p:blipFill rotWithShape="1">
          <a:blip r:embed="rId2">
            <a:alphaModFix/>
          </a:blip>
          <a:srcRect b="0" l="0" r="0" t="0"/>
          <a:stretch/>
        </p:blipFill>
        <p:spPr>
          <a:xfrm>
            <a:off x="1" y="1293854"/>
            <a:ext cx="370840" cy="4088813"/>
          </a:xfrm>
          <a:prstGeom prst="rect">
            <a:avLst/>
          </a:prstGeom>
          <a:noFill/>
          <a:ln>
            <a:noFill/>
          </a:ln>
        </p:spPr>
      </p:pic>
      <p:pic>
        <p:nvPicPr>
          <p:cNvPr id="111" name="Google Shape;111;p21"/>
          <p:cNvPicPr preferRelativeResize="0"/>
          <p:nvPr/>
        </p:nvPicPr>
        <p:blipFill rotWithShape="1">
          <a:blip r:embed="rId3">
            <a:alphaModFix/>
          </a:blip>
          <a:srcRect b="0" l="0" r="358" t="0"/>
          <a:stretch/>
        </p:blipFill>
        <p:spPr>
          <a:xfrm>
            <a:off x="0" y="1818"/>
            <a:ext cx="14630400" cy="1292035"/>
          </a:xfrm>
          <a:prstGeom prst="rect">
            <a:avLst/>
          </a:prstGeom>
          <a:noFill/>
          <a:ln>
            <a:noFill/>
          </a:ln>
        </p:spPr>
      </p:pic>
      <p:pic>
        <p:nvPicPr>
          <p:cNvPr id="112" name="Google Shape;112;p21"/>
          <p:cNvPicPr preferRelativeResize="0"/>
          <p:nvPr/>
        </p:nvPicPr>
        <p:blipFill rotWithShape="1">
          <a:blip r:embed="rId4">
            <a:alphaModFix/>
          </a:blip>
          <a:srcRect b="11813" l="8114" r="9918" t="16461"/>
          <a:stretch/>
        </p:blipFill>
        <p:spPr>
          <a:xfrm>
            <a:off x="12576132" y="175364"/>
            <a:ext cx="2029216" cy="88934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9.png"/><Relationship Id="rId4" Type="http://schemas.openxmlformats.org/officeDocument/2006/relationships/image" Target="../media/image68.png"/><Relationship Id="rId5"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100.png"/><Relationship Id="rId5" Type="http://schemas.openxmlformats.org/officeDocument/2006/relationships/image" Target="../media/image44.png"/><Relationship Id="rId6" Type="http://schemas.openxmlformats.org/officeDocument/2006/relationships/image" Target="../media/image98.png"/><Relationship Id="rId7" Type="http://schemas.openxmlformats.org/officeDocument/2006/relationships/image" Target="../media/image68.png"/><Relationship Id="rId8"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8.png"/><Relationship Id="rId4" Type="http://schemas.openxmlformats.org/officeDocument/2006/relationships/image" Target="../media/image9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9.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7.png"/><Relationship Id="rId4" Type="http://schemas.openxmlformats.org/officeDocument/2006/relationships/image" Target="../media/image66.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1.png"/><Relationship Id="rId4" Type="http://schemas.openxmlformats.org/officeDocument/2006/relationships/image" Target="../media/image52.png"/><Relationship Id="rId5" Type="http://schemas.openxmlformats.org/officeDocument/2006/relationships/image" Target="../media/image78.png"/><Relationship Id="rId6"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67.png"/><Relationship Id="rId5"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2.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82.jpg"/><Relationship Id="rId4" Type="http://schemas.openxmlformats.org/officeDocument/2006/relationships/image" Target="../media/image3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69.png"/><Relationship Id="rId5"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74.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01.png"/><Relationship Id="rId4" Type="http://schemas.openxmlformats.org/officeDocument/2006/relationships/image" Target="../media/image79.png"/><Relationship Id="rId5"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03.png"/><Relationship Id="rId4" Type="http://schemas.openxmlformats.org/officeDocument/2006/relationships/image" Target="../media/image79.png"/><Relationship Id="rId5"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81.jp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79.png"/><Relationship Id="rId4" Type="http://schemas.openxmlformats.org/officeDocument/2006/relationships/image" Target="../media/image102.png"/><Relationship Id="rId5"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86.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93.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6.jpg"/><Relationship Id="rId5" Type="http://schemas.openxmlformats.org/officeDocument/2006/relationships/image" Target="../media/image4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805218" y="3687276"/>
            <a:ext cx="13213538" cy="146092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a:t>Team GeekPie_HPC</a:t>
            </a:r>
            <a:br>
              <a:rPr lang="en-US"/>
            </a:br>
            <a:r>
              <a:rPr lang="en-US"/>
              <a:t>ShanghaiTech University</a:t>
            </a:r>
            <a:endParaRPr/>
          </a:p>
        </p:txBody>
      </p:sp>
      <p:sp>
        <p:nvSpPr>
          <p:cNvPr id="158" name="Google Shape;158;p31"/>
          <p:cNvSpPr txBox="1"/>
          <p:nvPr>
            <p:ph idx="1" type="body"/>
          </p:nvPr>
        </p:nvSpPr>
        <p:spPr>
          <a:xfrm>
            <a:off x="805218" y="5580032"/>
            <a:ext cx="13220560" cy="1012656"/>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Clr>
                <a:srgbClr val="7F7F7F"/>
              </a:buClr>
              <a:buSzPts val="2800"/>
              <a:buNone/>
            </a:pPr>
            <a:r>
              <a:rPr lang="en-US"/>
              <a:t>ISC23 Student Cluster Competition</a:t>
            </a:r>
            <a:endParaRPr/>
          </a:p>
        </p:txBody>
      </p:sp>
      <p:pic>
        <p:nvPicPr>
          <p:cNvPr id="159" name="Google Shape;159;p31"/>
          <p:cNvPicPr preferRelativeResize="0"/>
          <p:nvPr/>
        </p:nvPicPr>
        <p:blipFill>
          <a:blip r:embed="rId3">
            <a:alphaModFix/>
          </a:blip>
          <a:stretch>
            <a:fillRect/>
          </a:stretch>
        </p:blipFill>
        <p:spPr>
          <a:xfrm>
            <a:off x="11450925" y="3891013"/>
            <a:ext cx="2393098" cy="1189424"/>
          </a:xfrm>
          <a:prstGeom prst="rect">
            <a:avLst/>
          </a:prstGeom>
          <a:noFill/>
          <a:ln>
            <a:noFill/>
          </a:ln>
        </p:spPr>
      </p:pic>
      <p:pic>
        <p:nvPicPr>
          <p:cNvPr id="160" name="Google Shape;160;p31"/>
          <p:cNvPicPr preferRelativeResize="0"/>
          <p:nvPr/>
        </p:nvPicPr>
        <p:blipFill rotWithShape="1">
          <a:blip r:embed="rId4">
            <a:alphaModFix/>
          </a:blip>
          <a:srcRect b="0" l="0" r="0" t="0"/>
          <a:stretch/>
        </p:blipFill>
        <p:spPr>
          <a:xfrm>
            <a:off x="449297" y="4030347"/>
            <a:ext cx="3383154" cy="910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MPI Tuning on Bridges-2</a:t>
            </a:r>
            <a:endParaRPr/>
          </a:p>
        </p:txBody>
      </p:sp>
      <p:sp>
        <p:nvSpPr>
          <p:cNvPr id="241" name="Google Shape;241;p40"/>
          <p:cNvSpPr txBox="1"/>
          <p:nvPr>
            <p:ph idx="1" type="body"/>
          </p:nvPr>
        </p:nvSpPr>
        <p:spPr>
          <a:xfrm>
            <a:off x="487680" y="1534295"/>
            <a:ext cx="13411200" cy="597916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t>Therefore, map-by L3cache</a:t>
            </a:r>
            <a:r>
              <a:rPr lang="en-US"/>
              <a:t>.</a:t>
            </a:r>
            <a:endParaRPr/>
          </a:p>
          <a:p>
            <a:pPr indent="-375919" lvl="1" marL="828039" rtl="0" algn="l">
              <a:spcBef>
                <a:spcPts val="480"/>
              </a:spcBef>
              <a:spcAft>
                <a:spcPts val="0"/>
              </a:spcAft>
              <a:buSzPts val="2000"/>
              <a:buChar char="–"/>
            </a:pPr>
            <a:r>
              <a:rPr lang="en-US">
                <a:latin typeface="Consolas"/>
                <a:ea typeface="Consolas"/>
                <a:cs typeface="Consolas"/>
                <a:sym typeface="Consolas"/>
              </a:rPr>
              <a:t>--map-by ppr:x:L3cache</a:t>
            </a:r>
            <a:endParaRPr>
              <a:latin typeface="Consolas"/>
              <a:ea typeface="Consolas"/>
              <a:cs typeface="Consolas"/>
              <a:sym typeface="Consolas"/>
            </a:endParaRPr>
          </a:p>
          <a:p>
            <a:pPr indent="-363219" lvl="1" marL="828039" rtl="0" algn="l">
              <a:spcBef>
                <a:spcPts val="480"/>
              </a:spcBef>
              <a:spcAft>
                <a:spcPts val="0"/>
              </a:spcAft>
              <a:buSzPts val="1800"/>
              <a:buFont typeface="Consolas"/>
              <a:buChar char="–"/>
            </a:pPr>
            <a:r>
              <a:rPr lang="en-US"/>
              <a:t>To determine the best</a:t>
            </a:r>
            <a:r>
              <a:rPr lang="en-US">
                <a:latin typeface="Consolas"/>
                <a:ea typeface="Consolas"/>
                <a:cs typeface="Consolas"/>
                <a:sym typeface="Consolas"/>
              </a:rPr>
              <a:t> x</a:t>
            </a:r>
            <a:r>
              <a:rPr lang="en-US"/>
              <a:t>, we do some experiments</a:t>
            </a:r>
            <a:endParaRPr/>
          </a:p>
        </p:txBody>
      </p:sp>
      <p:pic>
        <p:nvPicPr>
          <p:cNvPr id="242" name="Google Shape;242;p40"/>
          <p:cNvPicPr preferRelativeResize="0"/>
          <p:nvPr/>
        </p:nvPicPr>
        <p:blipFill>
          <a:blip r:embed="rId3">
            <a:alphaModFix/>
          </a:blip>
          <a:stretch>
            <a:fillRect/>
          </a:stretch>
        </p:blipFill>
        <p:spPr>
          <a:xfrm>
            <a:off x="1029275" y="2669775"/>
            <a:ext cx="6285926" cy="4714427"/>
          </a:xfrm>
          <a:prstGeom prst="rect">
            <a:avLst/>
          </a:prstGeom>
          <a:noFill/>
          <a:ln>
            <a:noFill/>
          </a:ln>
        </p:spPr>
      </p:pic>
      <p:pic>
        <p:nvPicPr>
          <p:cNvPr id="243" name="Google Shape;243;p40"/>
          <p:cNvPicPr preferRelativeResize="0"/>
          <p:nvPr/>
        </p:nvPicPr>
        <p:blipFill>
          <a:blip r:embed="rId4">
            <a:alphaModFix/>
          </a:blip>
          <a:stretch>
            <a:fillRect/>
          </a:stretch>
        </p:blipFill>
        <p:spPr>
          <a:xfrm>
            <a:off x="7772550" y="534200"/>
            <a:ext cx="4937760" cy="3705602"/>
          </a:xfrm>
          <a:prstGeom prst="rect">
            <a:avLst/>
          </a:prstGeom>
          <a:noFill/>
          <a:ln>
            <a:noFill/>
          </a:ln>
        </p:spPr>
      </p:pic>
      <p:pic>
        <p:nvPicPr>
          <p:cNvPr id="244" name="Google Shape;244;p40"/>
          <p:cNvPicPr preferRelativeResize="0"/>
          <p:nvPr/>
        </p:nvPicPr>
        <p:blipFill>
          <a:blip r:embed="rId5">
            <a:alphaModFix/>
          </a:blip>
          <a:stretch>
            <a:fillRect/>
          </a:stretch>
        </p:blipFill>
        <p:spPr>
          <a:xfrm>
            <a:off x="7772550" y="4239800"/>
            <a:ext cx="4937760" cy="3703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MPI Tuning on FAU</a:t>
            </a:r>
            <a:endParaRPr/>
          </a:p>
        </p:txBody>
      </p:sp>
      <p:pic>
        <p:nvPicPr>
          <p:cNvPr id="250" name="Google Shape;250;p41"/>
          <p:cNvPicPr preferRelativeResize="0"/>
          <p:nvPr/>
        </p:nvPicPr>
        <p:blipFill>
          <a:blip r:embed="rId3">
            <a:alphaModFix/>
          </a:blip>
          <a:stretch>
            <a:fillRect/>
          </a:stretch>
        </p:blipFill>
        <p:spPr>
          <a:xfrm>
            <a:off x="717100" y="4883175"/>
            <a:ext cx="5926436" cy="2630426"/>
          </a:xfrm>
          <a:prstGeom prst="rect">
            <a:avLst/>
          </a:prstGeom>
          <a:noFill/>
          <a:ln>
            <a:noFill/>
          </a:ln>
        </p:spPr>
      </p:pic>
      <p:pic>
        <p:nvPicPr>
          <p:cNvPr id="251" name="Google Shape;251;p41"/>
          <p:cNvPicPr preferRelativeResize="0"/>
          <p:nvPr/>
        </p:nvPicPr>
        <p:blipFill rotWithShape="1">
          <a:blip r:embed="rId4">
            <a:alphaModFix/>
          </a:blip>
          <a:srcRect b="0" l="0" r="7063" t="0"/>
          <a:stretch/>
        </p:blipFill>
        <p:spPr>
          <a:xfrm>
            <a:off x="6785425" y="4601514"/>
            <a:ext cx="3705274" cy="2990084"/>
          </a:xfrm>
          <a:prstGeom prst="rect">
            <a:avLst/>
          </a:prstGeom>
          <a:noFill/>
          <a:ln>
            <a:noFill/>
          </a:ln>
        </p:spPr>
      </p:pic>
      <p:pic>
        <p:nvPicPr>
          <p:cNvPr id="252" name="Google Shape;252;p41"/>
          <p:cNvPicPr preferRelativeResize="0"/>
          <p:nvPr/>
        </p:nvPicPr>
        <p:blipFill rotWithShape="1">
          <a:blip r:embed="rId5">
            <a:alphaModFix/>
          </a:blip>
          <a:srcRect b="0" l="0" r="29775" t="0"/>
          <a:stretch/>
        </p:blipFill>
        <p:spPr>
          <a:xfrm>
            <a:off x="717100" y="2050200"/>
            <a:ext cx="5700925" cy="2287225"/>
          </a:xfrm>
          <a:prstGeom prst="rect">
            <a:avLst/>
          </a:prstGeom>
          <a:noFill/>
          <a:ln>
            <a:noFill/>
          </a:ln>
        </p:spPr>
      </p:pic>
      <p:pic>
        <p:nvPicPr>
          <p:cNvPr id="253" name="Google Shape;253;p41"/>
          <p:cNvPicPr preferRelativeResize="0"/>
          <p:nvPr/>
        </p:nvPicPr>
        <p:blipFill>
          <a:blip r:embed="rId6">
            <a:alphaModFix/>
          </a:blip>
          <a:stretch>
            <a:fillRect/>
          </a:stretch>
        </p:blipFill>
        <p:spPr>
          <a:xfrm>
            <a:off x="10444863" y="4548312"/>
            <a:ext cx="4128648" cy="3096500"/>
          </a:xfrm>
          <a:prstGeom prst="rect">
            <a:avLst/>
          </a:prstGeom>
          <a:noFill/>
          <a:ln>
            <a:noFill/>
          </a:ln>
        </p:spPr>
      </p:pic>
      <p:sp>
        <p:nvSpPr>
          <p:cNvPr id="254" name="Google Shape;254;p41"/>
          <p:cNvSpPr txBox="1"/>
          <p:nvPr>
            <p:ph idx="1" type="body"/>
          </p:nvPr>
        </p:nvSpPr>
        <p:spPr>
          <a:xfrm>
            <a:off x="501251" y="1439221"/>
            <a:ext cx="5787600" cy="611100"/>
          </a:xfrm>
          <a:prstGeom prst="rect">
            <a:avLst/>
          </a:prstGeom>
          <a:noFill/>
          <a:ln>
            <a:noFill/>
          </a:ln>
        </p:spPr>
        <p:txBody>
          <a:bodyPr anchorCtr="0" anchor="t" bIns="0" lIns="0" spcFirstLastPara="1" rIns="0" wrap="square" tIns="0">
            <a:noAutofit/>
          </a:bodyPr>
          <a:lstStyle/>
          <a:p>
            <a:pPr indent="-452119" lvl="0" marL="452119" rtl="0" algn="l">
              <a:spcBef>
                <a:spcPts val="480"/>
              </a:spcBef>
              <a:spcAft>
                <a:spcPts val="0"/>
              </a:spcAft>
              <a:buSzPts val="2400"/>
              <a:buChar char="•"/>
            </a:pPr>
            <a:r>
              <a:rPr lang="en-US"/>
              <a:t>Bridges-2: 1 CCX share 1 L3cache</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452119" lvl="0" marL="452119" rtl="0" algn="l">
              <a:spcBef>
                <a:spcPts val="480"/>
              </a:spcBef>
              <a:spcAft>
                <a:spcPts val="0"/>
              </a:spcAft>
              <a:buSzPts val="2400"/>
              <a:buChar char="•"/>
            </a:pPr>
            <a:r>
              <a:rPr lang="en-US"/>
              <a:t>FAU: 1 socket share 1 L3cache</a:t>
            </a:r>
            <a:endParaRPr/>
          </a:p>
          <a:p>
            <a:pPr indent="-299719" lvl="0" marL="452119" rtl="0" algn="l">
              <a:spcBef>
                <a:spcPts val="480"/>
              </a:spcBef>
              <a:spcAft>
                <a:spcPts val="0"/>
              </a:spcAft>
              <a:buClr>
                <a:schemeClr val="dk2"/>
              </a:buClr>
              <a:buSzPts val="2400"/>
              <a:buNone/>
            </a:pPr>
            <a:r>
              <a:t/>
            </a:r>
            <a:endParaRPr/>
          </a:p>
        </p:txBody>
      </p:sp>
      <p:pic>
        <p:nvPicPr>
          <p:cNvPr id="255" name="Google Shape;255;p41"/>
          <p:cNvPicPr preferRelativeResize="0"/>
          <p:nvPr/>
        </p:nvPicPr>
        <p:blipFill>
          <a:blip r:embed="rId7">
            <a:alphaModFix/>
          </a:blip>
          <a:stretch>
            <a:fillRect/>
          </a:stretch>
        </p:blipFill>
        <p:spPr>
          <a:xfrm>
            <a:off x="10490695" y="1787927"/>
            <a:ext cx="3749040" cy="2811780"/>
          </a:xfrm>
          <a:prstGeom prst="rect">
            <a:avLst/>
          </a:prstGeom>
          <a:noFill/>
          <a:ln>
            <a:noFill/>
          </a:ln>
        </p:spPr>
      </p:pic>
      <p:pic>
        <p:nvPicPr>
          <p:cNvPr id="256" name="Google Shape;256;p41"/>
          <p:cNvPicPr preferRelativeResize="0"/>
          <p:nvPr/>
        </p:nvPicPr>
        <p:blipFill>
          <a:blip r:embed="rId8">
            <a:alphaModFix/>
          </a:blip>
          <a:stretch>
            <a:fillRect/>
          </a:stretch>
        </p:blipFill>
        <p:spPr>
          <a:xfrm>
            <a:off x="6786400" y="1805063"/>
            <a:ext cx="3703320" cy="27774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MPI Tuning on FAU</a:t>
            </a:r>
            <a:endParaRPr/>
          </a:p>
        </p:txBody>
      </p:sp>
      <p:sp>
        <p:nvSpPr>
          <p:cNvPr id="262" name="Google Shape;262;p42"/>
          <p:cNvSpPr txBox="1"/>
          <p:nvPr>
            <p:ph idx="1" type="body"/>
          </p:nvPr>
        </p:nvSpPr>
        <p:spPr>
          <a:xfrm>
            <a:off x="487680" y="1534295"/>
            <a:ext cx="13411200" cy="5979300"/>
          </a:xfrm>
          <a:prstGeom prst="rect">
            <a:avLst/>
          </a:prstGeom>
          <a:noFill/>
          <a:ln>
            <a:noFill/>
          </a:ln>
        </p:spPr>
        <p:txBody>
          <a:bodyPr anchorCtr="0" anchor="t" bIns="0" lIns="0" spcFirstLastPara="1" rIns="0" wrap="square" tIns="0">
            <a:noAutofit/>
          </a:bodyPr>
          <a:lstStyle/>
          <a:p>
            <a:pPr indent="-414019" lvl="0" marL="452119" rtl="0" algn="l">
              <a:spcBef>
                <a:spcPts val="0"/>
              </a:spcBef>
              <a:spcAft>
                <a:spcPts val="0"/>
              </a:spcAft>
              <a:buSzPts val="1800"/>
              <a:buChar char="•"/>
            </a:pPr>
            <a:r>
              <a:rPr lang="en-US"/>
              <a:t>On Bridges-2, </a:t>
            </a:r>
            <a:r>
              <a:rPr lang="en-US"/>
              <a:t>1</a:t>
            </a:r>
            <a:r>
              <a:rPr lang="en-US"/>
              <a:t> threads/CC</a:t>
            </a:r>
            <a:r>
              <a:rPr lang="en-US"/>
              <a:t>X</a:t>
            </a:r>
            <a:r>
              <a:rPr lang="en-US"/>
              <a:t>  </a:t>
            </a:r>
            <a:r>
              <a:rPr lang="en-US"/>
              <a:t>is capable of utilizing the entire bandwidth</a:t>
            </a:r>
            <a:endParaRPr/>
          </a:p>
          <a:p>
            <a:pPr indent="-414019" lvl="0" marL="452119" rtl="0" algn="l">
              <a:spcBef>
                <a:spcPts val="0"/>
              </a:spcBef>
              <a:spcAft>
                <a:spcPts val="0"/>
              </a:spcAft>
              <a:buSzPts val="1800"/>
              <a:buChar char="•"/>
            </a:pPr>
            <a:r>
              <a:rPr lang="en-US"/>
              <a:t>On FAU, the more cores the better</a:t>
            </a:r>
            <a:endParaRPr/>
          </a:p>
          <a:p>
            <a:pPr indent="-375919" lvl="1" marL="828039" rtl="0" algn="l">
              <a:spcBef>
                <a:spcPts val="0"/>
              </a:spcBef>
              <a:spcAft>
                <a:spcPts val="0"/>
              </a:spcAft>
              <a:buSzPts val="1800"/>
              <a:buChar char="–"/>
            </a:pPr>
            <a:r>
              <a:rPr lang="en-US"/>
              <a:t>Simply </a:t>
            </a:r>
            <a:r>
              <a:rPr lang="en-US">
                <a:latin typeface="Consolas"/>
                <a:ea typeface="Consolas"/>
                <a:cs typeface="Consolas"/>
                <a:sym typeface="Consolas"/>
              </a:rPr>
              <a:t>-np 288</a:t>
            </a:r>
            <a:r>
              <a:rPr lang="en-US"/>
              <a:t> will have the best performance</a:t>
            </a:r>
            <a:endParaRPr/>
          </a:p>
        </p:txBody>
      </p:sp>
      <p:pic>
        <p:nvPicPr>
          <p:cNvPr id="263" name="Google Shape;263;p42"/>
          <p:cNvPicPr preferRelativeResize="0"/>
          <p:nvPr/>
        </p:nvPicPr>
        <p:blipFill>
          <a:blip r:embed="rId3">
            <a:alphaModFix/>
          </a:blip>
          <a:stretch>
            <a:fillRect/>
          </a:stretch>
        </p:blipFill>
        <p:spPr>
          <a:xfrm>
            <a:off x="660025" y="2659800"/>
            <a:ext cx="6294984" cy="4721249"/>
          </a:xfrm>
          <a:prstGeom prst="rect">
            <a:avLst/>
          </a:prstGeom>
          <a:noFill/>
          <a:ln>
            <a:noFill/>
          </a:ln>
        </p:spPr>
      </p:pic>
      <p:pic>
        <p:nvPicPr>
          <p:cNvPr id="264" name="Google Shape;264;p42"/>
          <p:cNvPicPr preferRelativeResize="0"/>
          <p:nvPr/>
        </p:nvPicPr>
        <p:blipFill>
          <a:blip r:embed="rId4">
            <a:alphaModFix/>
          </a:blip>
          <a:stretch>
            <a:fillRect/>
          </a:stretch>
        </p:blipFill>
        <p:spPr>
          <a:xfrm>
            <a:off x="7489000" y="2659800"/>
            <a:ext cx="6294974" cy="4721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MPI </a:t>
            </a:r>
            <a:r>
              <a:rPr lang="en-US"/>
              <a:t>Profiling</a:t>
            </a:r>
            <a:endParaRPr/>
          </a:p>
        </p:txBody>
      </p:sp>
      <p:sp>
        <p:nvSpPr>
          <p:cNvPr id="270" name="Google Shape;270;p43"/>
          <p:cNvSpPr txBox="1"/>
          <p:nvPr>
            <p:ph idx="1" type="body"/>
          </p:nvPr>
        </p:nvSpPr>
        <p:spPr>
          <a:xfrm>
            <a:off x="487676" y="1534300"/>
            <a:ext cx="10758000" cy="597900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latin typeface="Arial"/>
                <a:ea typeface="Arial"/>
                <a:cs typeface="Arial"/>
                <a:sym typeface="Arial"/>
              </a:rPr>
              <a:t>MPI profil</a:t>
            </a:r>
            <a:r>
              <a:rPr lang="en-US"/>
              <a:t>ing</a:t>
            </a:r>
            <a:r>
              <a:rPr lang="en-US">
                <a:latin typeface="Arial"/>
                <a:ea typeface="Arial"/>
                <a:cs typeface="Arial"/>
                <a:sym typeface="Arial"/>
              </a:rPr>
              <a:t> using IPM and ITAC</a:t>
            </a:r>
            <a:endParaRPr/>
          </a:p>
          <a:p>
            <a:pPr indent="-375919" lvl="1" marL="828039" rtl="0" algn="l">
              <a:spcBef>
                <a:spcPts val="480"/>
              </a:spcBef>
              <a:spcAft>
                <a:spcPts val="0"/>
              </a:spcAft>
              <a:buSzPts val="2000"/>
              <a:buChar char="–"/>
            </a:pPr>
            <a:r>
              <a:rPr lang="en-US">
                <a:latin typeface="Arial"/>
                <a:ea typeface="Arial"/>
                <a:cs typeface="Arial"/>
                <a:sym typeface="Arial"/>
              </a:rPr>
              <a:t>No communication imbalance</a:t>
            </a:r>
            <a:endParaRPr/>
          </a:p>
          <a:p>
            <a:pPr indent="-375919" lvl="1" marL="828039" rtl="0" algn="l">
              <a:spcBef>
                <a:spcPts val="480"/>
              </a:spcBef>
              <a:spcAft>
                <a:spcPts val="0"/>
              </a:spcAft>
              <a:buSzPts val="2000"/>
              <a:buChar char="–"/>
            </a:pPr>
            <a:r>
              <a:rPr lang="en-US">
                <a:latin typeface="Arial"/>
                <a:ea typeface="Arial"/>
                <a:cs typeface="Arial"/>
                <a:sym typeface="Arial"/>
              </a:rPr>
              <a:t>4*4*32 3D grid. A rank communicate with front, back, left, right, up and down ranks</a:t>
            </a:r>
            <a:endParaRPr/>
          </a:p>
          <a:p>
            <a:pPr indent="-363219" lvl="1" marL="828039" rtl="0" algn="l">
              <a:spcBef>
                <a:spcPts val="480"/>
              </a:spcBef>
              <a:spcAft>
                <a:spcPts val="0"/>
              </a:spcAft>
              <a:buSzPts val="1800"/>
              <a:buChar char="–"/>
            </a:pPr>
            <a:r>
              <a:rPr lang="en-US"/>
              <a:t>The MPI communication time accounts for only 5%. so we decide not to optimize MPI, but instead looking at other areas</a:t>
            </a:r>
            <a:endParaRPr/>
          </a:p>
        </p:txBody>
      </p:sp>
      <p:pic>
        <p:nvPicPr>
          <p:cNvPr id="271" name="Google Shape;271;p43"/>
          <p:cNvPicPr preferRelativeResize="0"/>
          <p:nvPr/>
        </p:nvPicPr>
        <p:blipFill rotWithShape="1">
          <a:blip r:embed="rId3">
            <a:alphaModFix/>
          </a:blip>
          <a:srcRect b="0" l="0" r="0" t="0"/>
          <a:stretch/>
        </p:blipFill>
        <p:spPr>
          <a:xfrm>
            <a:off x="6553199" y="4600075"/>
            <a:ext cx="6335178" cy="3036887"/>
          </a:xfrm>
          <a:prstGeom prst="rect">
            <a:avLst/>
          </a:prstGeom>
          <a:noFill/>
          <a:ln>
            <a:noFill/>
          </a:ln>
        </p:spPr>
      </p:pic>
      <p:pic>
        <p:nvPicPr>
          <p:cNvPr id="272" name="Google Shape;272;p43"/>
          <p:cNvPicPr preferRelativeResize="0"/>
          <p:nvPr/>
        </p:nvPicPr>
        <p:blipFill rotWithShape="1">
          <a:blip r:embed="rId4">
            <a:alphaModFix/>
          </a:blip>
          <a:srcRect b="0" l="0" r="0" t="0"/>
          <a:stretch/>
        </p:blipFill>
        <p:spPr>
          <a:xfrm>
            <a:off x="401505" y="3393374"/>
            <a:ext cx="5057015" cy="4250824"/>
          </a:xfrm>
          <a:prstGeom prst="rect">
            <a:avLst/>
          </a:prstGeom>
          <a:noFill/>
          <a:ln>
            <a:noFill/>
          </a:ln>
        </p:spPr>
      </p:pic>
      <p:pic>
        <p:nvPicPr>
          <p:cNvPr id="273" name="Google Shape;273;p43"/>
          <p:cNvPicPr preferRelativeResize="0"/>
          <p:nvPr/>
        </p:nvPicPr>
        <p:blipFill rotWithShape="1">
          <a:blip r:embed="rId5">
            <a:alphaModFix/>
          </a:blip>
          <a:srcRect b="42629" l="0" r="85214" t="23820"/>
          <a:stretch/>
        </p:blipFill>
        <p:spPr>
          <a:xfrm>
            <a:off x="11442699" y="1428569"/>
            <a:ext cx="2867025" cy="1565848"/>
          </a:xfrm>
          <a:prstGeom prst="rect">
            <a:avLst/>
          </a:prstGeom>
          <a:noFill/>
          <a:ln>
            <a:noFill/>
          </a:ln>
        </p:spPr>
      </p:pic>
      <p:pic>
        <p:nvPicPr>
          <p:cNvPr id="274" name="Google Shape;274;p43"/>
          <p:cNvPicPr preferRelativeResize="0"/>
          <p:nvPr/>
        </p:nvPicPr>
        <p:blipFill rotWithShape="1">
          <a:blip r:embed="rId5">
            <a:alphaModFix/>
          </a:blip>
          <a:srcRect b="42607" l="40113" r="-399" t="27196"/>
          <a:stretch/>
        </p:blipFill>
        <p:spPr>
          <a:xfrm>
            <a:off x="5544696" y="3393372"/>
            <a:ext cx="8938494" cy="10776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Code Profiling</a:t>
            </a:r>
            <a:endParaRPr/>
          </a:p>
        </p:txBody>
      </p:sp>
      <p:sp>
        <p:nvSpPr>
          <p:cNvPr id="280" name="Google Shape;280;p44"/>
          <p:cNvSpPr txBox="1"/>
          <p:nvPr>
            <p:ph idx="1" type="body"/>
          </p:nvPr>
        </p:nvSpPr>
        <p:spPr>
          <a:xfrm>
            <a:off x="487675" y="1458100"/>
            <a:ext cx="13788600" cy="597900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t>Memory bound</a:t>
            </a:r>
            <a:endParaRPr/>
          </a:p>
        </p:txBody>
      </p:sp>
      <p:pic>
        <p:nvPicPr>
          <p:cNvPr id="281" name="Google Shape;281;p44"/>
          <p:cNvPicPr preferRelativeResize="0"/>
          <p:nvPr/>
        </p:nvPicPr>
        <p:blipFill>
          <a:blip r:embed="rId3">
            <a:alphaModFix/>
          </a:blip>
          <a:stretch>
            <a:fillRect/>
          </a:stretch>
        </p:blipFill>
        <p:spPr>
          <a:xfrm>
            <a:off x="728575" y="2018237"/>
            <a:ext cx="5557150" cy="5011126"/>
          </a:xfrm>
          <a:prstGeom prst="rect">
            <a:avLst/>
          </a:prstGeom>
          <a:noFill/>
          <a:ln>
            <a:noFill/>
          </a:ln>
        </p:spPr>
      </p:pic>
      <p:pic>
        <p:nvPicPr>
          <p:cNvPr id="282" name="Google Shape;282;p44"/>
          <p:cNvPicPr preferRelativeResize="0"/>
          <p:nvPr/>
        </p:nvPicPr>
        <p:blipFill>
          <a:blip r:embed="rId4">
            <a:alphaModFix/>
          </a:blip>
          <a:stretch>
            <a:fillRect/>
          </a:stretch>
        </p:blipFill>
        <p:spPr>
          <a:xfrm>
            <a:off x="8803650" y="5010700"/>
            <a:ext cx="4072775" cy="2287150"/>
          </a:xfrm>
          <a:prstGeom prst="rect">
            <a:avLst/>
          </a:prstGeom>
          <a:noFill/>
          <a:ln>
            <a:noFill/>
          </a:ln>
        </p:spPr>
      </p:pic>
      <p:sp>
        <p:nvSpPr>
          <p:cNvPr id="283" name="Google Shape;283;p44"/>
          <p:cNvSpPr/>
          <p:nvPr/>
        </p:nvSpPr>
        <p:spPr>
          <a:xfrm rot="1053510">
            <a:off x="5074644" y="4265615"/>
            <a:ext cx="3274669" cy="31594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44"/>
          <p:cNvPicPr preferRelativeResize="0"/>
          <p:nvPr/>
        </p:nvPicPr>
        <p:blipFill>
          <a:blip r:embed="rId5">
            <a:alphaModFix/>
          </a:blip>
          <a:stretch>
            <a:fillRect/>
          </a:stretch>
        </p:blipFill>
        <p:spPr>
          <a:xfrm>
            <a:off x="6866813" y="2018225"/>
            <a:ext cx="3735675" cy="1543125"/>
          </a:xfrm>
          <a:prstGeom prst="rect">
            <a:avLst/>
          </a:prstGeom>
          <a:noFill/>
          <a:ln>
            <a:noFill/>
          </a:ln>
        </p:spPr>
      </p:pic>
      <p:sp>
        <p:nvSpPr>
          <p:cNvPr id="285" name="Google Shape;285;p44"/>
          <p:cNvSpPr/>
          <p:nvPr/>
        </p:nvSpPr>
        <p:spPr>
          <a:xfrm rot="-2001">
            <a:off x="5103228" y="2436551"/>
            <a:ext cx="1546500" cy="25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44"/>
          <p:cNvPicPr preferRelativeResize="0"/>
          <p:nvPr/>
        </p:nvPicPr>
        <p:blipFill>
          <a:blip r:embed="rId6">
            <a:alphaModFix/>
          </a:blip>
          <a:stretch>
            <a:fillRect/>
          </a:stretch>
        </p:blipFill>
        <p:spPr>
          <a:xfrm>
            <a:off x="10979050" y="1911625"/>
            <a:ext cx="3090900" cy="1756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Code Profiling</a:t>
            </a:r>
            <a:endParaRPr/>
          </a:p>
        </p:txBody>
      </p:sp>
      <p:sp>
        <p:nvSpPr>
          <p:cNvPr id="292" name="Google Shape;292;p45"/>
          <p:cNvSpPr txBox="1"/>
          <p:nvPr>
            <p:ph idx="1" type="body"/>
          </p:nvPr>
        </p:nvSpPr>
        <p:spPr>
          <a:xfrm>
            <a:off x="487675" y="1458100"/>
            <a:ext cx="13788600" cy="597900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t>I</a:t>
            </a:r>
            <a:r>
              <a:rPr lang="en-US"/>
              <a:t>n isc2023 testsuite, </a:t>
            </a:r>
            <a:r>
              <a:rPr lang="en-US">
                <a:latin typeface="Consolas"/>
                <a:ea typeface="Consolas"/>
                <a:cs typeface="Consolas"/>
                <a:sym typeface="Consolas"/>
              </a:rPr>
              <a:t>ifprec=1</a:t>
            </a:r>
            <a:r>
              <a:rPr lang="en-US"/>
              <a:t>, </a:t>
            </a:r>
            <a:r>
              <a:rPr lang="en-US">
                <a:latin typeface="Consolas"/>
                <a:ea typeface="Consolas"/>
                <a:cs typeface="Consolas"/>
                <a:sym typeface="Consolas"/>
              </a:rPr>
              <a:t>prec_inv(x)</a:t>
            </a:r>
            <a:r>
              <a:rPr lang="en-US"/>
              <a:t> </a:t>
            </a:r>
            <a:r>
              <a:rPr lang="en-US"/>
              <a:t>executes</a:t>
            </a:r>
            <a:r>
              <a:rPr lang="en-US"/>
              <a:t> </a:t>
            </a:r>
            <a:r>
              <a:rPr lang="en-US">
                <a:latin typeface="Consolas"/>
                <a:ea typeface="Consolas"/>
                <a:cs typeface="Consolas"/>
                <a:sym typeface="Consolas"/>
              </a:rPr>
              <a:t>x = a_i * </a:t>
            </a:r>
            <a:r>
              <a:rPr lang="en-US">
                <a:latin typeface="Consolas"/>
                <a:ea typeface="Consolas"/>
                <a:cs typeface="Consolas"/>
                <a:sym typeface="Consolas"/>
              </a:rPr>
              <a:t>x</a:t>
            </a:r>
            <a:endParaRPr>
              <a:latin typeface="Consolas"/>
              <a:ea typeface="Consolas"/>
              <a:cs typeface="Consolas"/>
              <a:sym typeface="Consolas"/>
            </a:endParaRPr>
          </a:p>
          <a:p>
            <a:pPr indent="-414019" lvl="0" marL="452119" rtl="0" algn="l">
              <a:spcBef>
                <a:spcPts val="0"/>
              </a:spcBef>
              <a:spcAft>
                <a:spcPts val="0"/>
              </a:spcAft>
              <a:buSzPts val="1800"/>
              <a:buFont typeface="Consolas"/>
              <a:buChar char="•"/>
            </a:pPr>
            <a:r>
              <a:rPr lang="en-US"/>
              <a:t>We can move the the code in </a:t>
            </a:r>
            <a:r>
              <a:rPr lang="en-US">
                <a:latin typeface="Consolas"/>
                <a:ea typeface="Consolas"/>
                <a:cs typeface="Consolas"/>
                <a:sym typeface="Consolas"/>
              </a:rPr>
              <a:t>prec_inv, cgdot</a:t>
            </a:r>
            <a:r>
              <a:rPr lang="en-US"/>
              <a:t> to the loop at Line 4231-4235</a:t>
            </a:r>
            <a:endParaRPr/>
          </a:p>
        </p:txBody>
      </p:sp>
      <p:pic>
        <p:nvPicPr>
          <p:cNvPr id="293" name="Google Shape;293;p45"/>
          <p:cNvPicPr preferRelativeResize="0"/>
          <p:nvPr/>
        </p:nvPicPr>
        <p:blipFill rotWithShape="1">
          <a:blip r:embed="rId3">
            <a:alphaModFix/>
          </a:blip>
          <a:srcRect b="28739" l="0" r="0" t="0"/>
          <a:stretch/>
        </p:blipFill>
        <p:spPr>
          <a:xfrm>
            <a:off x="639188" y="2360725"/>
            <a:ext cx="7978724" cy="4770224"/>
          </a:xfrm>
          <a:prstGeom prst="rect">
            <a:avLst/>
          </a:prstGeom>
          <a:noFill/>
          <a:ln>
            <a:noFill/>
          </a:ln>
        </p:spPr>
      </p:pic>
      <p:sp>
        <p:nvSpPr>
          <p:cNvPr id="294" name="Google Shape;294;p45"/>
          <p:cNvSpPr txBox="1"/>
          <p:nvPr>
            <p:ph idx="1" type="body"/>
          </p:nvPr>
        </p:nvSpPr>
        <p:spPr>
          <a:xfrm>
            <a:off x="9126100" y="2508050"/>
            <a:ext cx="7197000" cy="3316500"/>
          </a:xfrm>
          <a:prstGeom prst="rect">
            <a:avLst/>
          </a:prstGeom>
          <a:noFill/>
          <a:ln>
            <a:noFill/>
          </a:ln>
        </p:spPr>
        <p:txBody>
          <a:bodyPr anchorCtr="0" anchor="t" bIns="0" lIns="0" spcFirstLastPara="1" rIns="0" wrap="square" tIns="0">
            <a:noAutofit/>
          </a:bodyPr>
          <a:lstStyle/>
          <a:p>
            <a:pPr indent="-414019" lvl="0" marL="452119" rtl="0" algn="l">
              <a:spcBef>
                <a:spcPts val="0"/>
              </a:spcBef>
              <a:spcAft>
                <a:spcPts val="0"/>
              </a:spcAft>
              <a:buSzPts val="1800"/>
              <a:buFont typeface="Consolas"/>
              <a:buChar char="•"/>
            </a:pPr>
            <a:r>
              <a:rPr lang="en-US"/>
              <a:t>Bridges-2 CPU</a:t>
            </a:r>
            <a:endParaRPr/>
          </a:p>
          <a:p>
            <a:pPr indent="-375919" lvl="1" marL="828039" rtl="0" algn="l">
              <a:spcBef>
                <a:spcPts val="0"/>
              </a:spcBef>
              <a:spcAft>
                <a:spcPts val="0"/>
              </a:spcAft>
              <a:buSzPts val="1800"/>
              <a:buChar char="–"/>
            </a:pPr>
            <a:r>
              <a:rPr lang="en-US"/>
              <a:t>Before: 1704s</a:t>
            </a:r>
            <a:endParaRPr/>
          </a:p>
          <a:p>
            <a:pPr indent="-375919" lvl="1" marL="828039" rtl="0" algn="l">
              <a:spcBef>
                <a:spcPts val="0"/>
              </a:spcBef>
              <a:spcAft>
                <a:spcPts val="0"/>
              </a:spcAft>
              <a:buSzPts val="1800"/>
              <a:buChar char="–"/>
            </a:pPr>
            <a:r>
              <a:rPr lang="en-US"/>
              <a:t>After: 1484s</a:t>
            </a:r>
            <a:endParaRPr/>
          </a:p>
          <a:p>
            <a:pPr indent="-452119" lvl="0" marL="452119" rtl="0" algn="l">
              <a:spcBef>
                <a:spcPts val="0"/>
              </a:spcBef>
              <a:spcAft>
                <a:spcPts val="0"/>
              </a:spcAft>
              <a:buSzPts val="1800"/>
              <a:buChar char="•"/>
            </a:pPr>
            <a:r>
              <a:rPr lang="en-US"/>
              <a:t>Bridges-2 GPU</a:t>
            </a:r>
            <a:endParaRPr/>
          </a:p>
          <a:p>
            <a:pPr indent="-375919" lvl="1" marL="828039" rtl="0" algn="l">
              <a:spcBef>
                <a:spcPts val="0"/>
              </a:spcBef>
              <a:spcAft>
                <a:spcPts val="0"/>
              </a:spcAft>
              <a:buSzPts val="1800"/>
              <a:buChar char="–"/>
            </a:pPr>
            <a:r>
              <a:rPr lang="en-US"/>
              <a:t>Before: 626s</a:t>
            </a:r>
            <a:endParaRPr/>
          </a:p>
          <a:p>
            <a:pPr indent="-375919" lvl="1" marL="828039" rtl="0" algn="l">
              <a:spcBef>
                <a:spcPts val="0"/>
              </a:spcBef>
              <a:spcAft>
                <a:spcPts val="0"/>
              </a:spcAft>
              <a:buSzPts val="1800"/>
              <a:buChar char="–"/>
            </a:pPr>
            <a:r>
              <a:rPr lang="en-US"/>
              <a:t>After: 550s</a:t>
            </a:r>
            <a:endParaRPr/>
          </a:p>
          <a:p>
            <a:pPr indent="-452119" lvl="0" marL="452119" rtl="0" algn="l">
              <a:spcBef>
                <a:spcPts val="0"/>
              </a:spcBef>
              <a:spcAft>
                <a:spcPts val="0"/>
              </a:spcAft>
              <a:buSzPts val="1800"/>
              <a:buChar char="•"/>
            </a:pPr>
            <a:r>
              <a:rPr lang="en-US"/>
              <a:t>FAU</a:t>
            </a:r>
            <a:endParaRPr/>
          </a:p>
          <a:p>
            <a:pPr indent="-375919" lvl="1" marL="828039" rtl="0" algn="l">
              <a:spcBef>
                <a:spcPts val="0"/>
              </a:spcBef>
              <a:spcAft>
                <a:spcPts val="0"/>
              </a:spcAft>
              <a:buSzPts val="1800"/>
              <a:buChar char="–"/>
            </a:pPr>
            <a:r>
              <a:rPr lang="en-US"/>
              <a:t>Before: 1467s</a:t>
            </a:r>
            <a:endParaRPr/>
          </a:p>
          <a:p>
            <a:pPr indent="-375919" lvl="1" marL="828039" rtl="0" algn="l">
              <a:spcBef>
                <a:spcPts val="0"/>
              </a:spcBef>
              <a:spcAft>
                <a:spcPts val="0"/>
              </a:spcAft>
              <a:buSzPts val="1800"/>
              <a:buChar char="–"/>
            </a:pPr>
            <a:r>
              <a:rPr lang="en-US"/>
              <a:t>After: 1581s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GPU Bonus</a:t>
            </a:r>
            <a:endParaRPr/>
          </a:p>
        </p:txBody>
      </p:sp>
      <p:sp>
        <p:nvSpPr>
          <p:cNvPr id="301" name="Google Shape;301;p46"/>
          <p:cNvSpPr txBox="1"/>
          <p:nvPr>
            <p:ph idx="1" type="body"/>
          </p:nvPr>
        </p:nvSpPr>
        <p:spPr>
          <a:xfrm>
            <a:off x="655975" y="1534300"/>
            <a:ext cx="13242900" cy="5979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2500"/>
              <a:t>Compilation：</a:t>
            </a:r>
            <a:endParaRPr sz="2500"/>
          </a:p>
          <a:p>
            <a:pPr indent="0" lvl="0" marL="0" rtl="0" algn="l">
              <a:spcBef>
                <a:spcPts val="360"/>
              </a:spcBef>
              <a:spcAft>
                <a:spcPts val="0"/>
              </a:spcAft>
              <a:buNone/>
            </a:pPr>
            <a:r>
              <a:t/>
            </a:r>
            <a:endParaRPr sz="2500"/>
          </a:p>
          <a:p>
            <a:pPr indent="0" lvl="0" marL="0" rtl="0" algn="l">
              <a:spcBef>
                <a:spcPts val="360"/>
              </a:spcBef>
              <a:spcAft>
                <a:spcPts val="0"/>
              </a:spcAft>
              <a:buNone/>
            </a:pPr>
            <a:r>
              <a:rPr lang="en-US" sz="2200"/>
              <a:t>Different versions of CUDA and NVHPC:</a:t>
            </a:r>
            <a:endParaRPr sz="2200"/>
          </a:p>
          <a:p>
            <a:pPr indent="0" lvl="0" marL="0" rtl="0" algn="l">
              <a:spcBef>
                <a:spcPts val="360"/>
              </a:spcBef>
              <a:spcAft>
                <a:spcPts val="0"/>
              </a:spcAft>
              <a:buNone/>
            </a:pPr>
            <a:r>
              <a:rPr b="0" lang="en-US" sz="2100">
                <a:solidFill>
                  <a:schemeClr val="dk1"/>
                </a:solidFill>
              </a:rPr>
              <a:t>No significant change</a:t>
            </a:r>
            <a:endParaRPr b="0" sz="2100">
              <a:solidFill>
                <a:schemeClr val="dk1"/>
              </a:solidFill>
            </a:endParaRPr>
          </a:p>
          <a:p>
            <a:pPr indent="0" lvl="0" marL="0" rtl="0" algn="l">
              <a:spcBef>
                <a:spcPts val="360"/>
              </a:spcBef>
              <a:spcAft>
                <a:spcPts val="0"/>
              </a:spcAft>
              <a:buNone/>
            </a:pPr>
            <a:r>
              <a:t/>
            </a:r>
            <a:endParaRPr sz="2600"/>
          </a:p>
          <a:p>
            <a:pPr indent="0" lvl="0" marL="0" rtl="0" algn="l">
              <a:spcBef>
                <a:spcPts val="360"/>
              </a:spcBef>
              <a:spcAft>
                <a:spcPts val="0"/>
              </a:spcAft>
              <a:buNone/>
            </a:pPr>
            <a:r>
              <a:rPr lang="en-US" sz="2200"/>
              <a:t>Interprocedural analysis and optimization</a:t>
            </a:r>
            <a:r>
              <a:rPr lang="en-US"/>
              <a:t>: </a:t>
            </a:r>
            <a:r>
              <a:rPr lang="en-US" sz="1200"/>
              <a:t>(</a:t>
            </a:r>
            <a:r>
              <a:rPr lang="en-US" sz="1500"/>
              <a:t>-Mipa=fast,inline | </a:t>
            </a:r>
            <a:r>
              <a:rPr lang="en-US" sz="1500"/>
              <a:t>C</a:t>
            </a:r>
            <a:r>
              <a:rPr lang="en-US" sz="1500"/>
              <a:t>MAKE_INTERPROCEDURAL_OPTIMIZATION</a:t>
            </a:r>
            <a:r>
              <a:rPr lang="en-US" sz="1200"/>
              <a:t>)</a:t>
            </a:r>
            <a:endParaRPr/>
          </a:p>
          <a:p>
            <a:pPr indent="0" lvl="0" marL="0" rtl="0" algn="l">
              <a:spcBef>
                <a:spcPts val="360"/>
              </a:spcBef>
              <a:spcAft>
                <a:spcPts val="0"/>
              </a:spcAft>
              <a:buNone/>
            </a:pPr>
            <a:r>
              <a:rPr lang="en-US" sz="2000">
                <a:solidFill>
                  <a:schemeClr val="dk1"/>
                </a:solidFill>
              </a:rPr>
              <a:t>Requirement:</a:t>
            </a:r>
            <a:r>
              <a:rPr b="0" lang="en-US" sz="2000">
                <a:solidFill>
                  <a:schemeClr val="dk1"/>
                </a:solidFill>
              </a:rPr>
              <a:t> NVHPC &lt;= 22.1, CUDA &lt;=10.2</a:t>
            </a:r>
            <a:endParaRPr b="0" sz="2000">
              <a:solidFill>
                <a:schemeClr val="dk1"/>
              </a:solidFill>
            </a:endParaRPr>
          </a:p>
          <a:p>
            <a:pPr indent="0" lvl="0" marL="0" rtl="0" algn="l">
              <a:spcBef>
                <a:spcPts val="360"/>
              </a:spcBef>
              <a:spcAft>
                <a:spcPts val="0"/>
              </a:spcAft>
              <a:buNone/>
            </a:pPr>
            <a:r>
              <a:rPr lang="en-US" sz="2000">
                <a:solidFill>
                  <a:schemeClr val="dk1"/>
                </a:solidFill>
              </a:rPr>
              <a:t>Apply IPO to both HDF5 and POT3D</a:t>
            </a:r>
            <a:r>
              <a:rPr b="0" lang="en-US" sz="2000">
                <a:solidFill>
                  <a:schemeClr val="dk1"/>
                </a:solidFill>
              </a:rPr>
              <a:t>: speed up less than 1%, consider as error</a:t>
            </a:r>
            <a:endParaRPr b="0" sz="2000">
              <a:solidFill>
                <a:schemeClr val="dk1"/>
              </a:solidFill>
            </a:endParaRPr>
          </a:p>
          <a:p>
            <a:pPr indent="0" lvl="0" marL="0" rtl="0" algn="l">
              <a:spcBef>
                <a:spcPts val="360"/>
              </a:spcBef>
              <a:spcAft>
                <a:spcPts val="0"/>
              </a:spcAft>
              <a:buNone/>
            </a:pPr>
            <a:r>
              <a:t/>
            </a:r>
            <a:endParaRPr b="0" sz="2500"/>
          </a:p>
          <a:p>
            <a:pPr indent="0" lvl="0" marL="0" rtl="0" algn="l">
              <a:spcBef>
                <a:spcPts val="360"/>
              </a:spcBef>
              <a:spcAft>
                <a:spcPts val="0"/>
              </a:spcAft>
              <a:buNone/>
            </a:pPr>
            <a:r>
              <a:rPr lang="en-US" sz="2200"/>
              <a:t>cuSparce:</a:t>
            </a:r>
            <a:endParaRPr sz="2200"/>
          </a:p>
          <a:p>
            <a:pPr indent="0" lvl="0" marL="0" rtl="0" algn="l">
              <a:spcBef>
                <a:spcPts val="360"/>
              </a:spcBef>
              <a:spcAft>
                <a:spcPts val="0"/>
              </a:spcAft>
              <a:buNone/>
            </a:pPr>
            <a:r>
              <a:rPr lang="en-US" sz="2000">
                <a:solidFill>
                  <a:schemeClr val="dk1"/>
                </a:solidFill>
              </a:rPr>
              <a:t>Requirement:</a:t>
            </a:r>
            <a:r>
              <a:rPr b="0" lang="en-US" sz="2500"/>
              <a:t> </a:t>
            </a:r>
            <a:r>
              <a:rPr b="0" lang="en-US" sz="2000">
                <a:solidFill>
                  <a:schemeClr val="dk1"/>
                </a:solidFill>
              </a:rPr>
              <a:t>CUDA &gt;= 11.3</a:t>
            </a:r>
            <a:endParaRPr b="0" sz="2000">
              <a:solidFill>
                <a:schemeClr val="dk1"/>
              </a:solidFill>
            </a:endParaRPr>
          </a:p>
          <a:p>
            <a:pPr indent="0" lvl="0" marL="0" rtl="0" algn="l">
              <a:spcBef>
                <a:spcPts val="360"/>
              </a:spcBef>
              <a:spcAft>
                <a:spcPts val="0"/>
              </a:spcAft>
              <a:buNone/>
            </a:pPr>
            <a:r>
              <a:rPr b="0" lang="en-US" sz="2000">
                <a:solidFill>
                  <a:schemeClr val="dk1"/>
                </a:solidFill>
              </a:rPr>
              <a:t>Obtain the 2x speed with ifprec=2</a:t>
            </a:r>
            <a:endParaRPr b="0" sz="2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GPU Bonus</a:t>
            </a:r>
            <a:endParaRPr/>
          </a:p>
        </p:txBody>
      </p:sp>
      <p:sp>
        <p:nvSpPr>
          <p:cNvPr id="308" name="Google Shape;308;p47"/>
          <p:cNvSpPr txBox="1"/>
          <p:nvPr>
            <p:ph idx="1" type="body"/>
          </p:nvPr>
        </p:nvSpPr>
        <p:spPr>
          <a:xfrm>
            <a:off x="487680" y="1534295"/>
            <a:ext cx="13411200" cy="5979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a:t>Repetition of several functions that take up almost all of the time. Small amount of MPI time near the end of the phase.</a:t>
            </a:r>
            <a:endParaRPr/>
          </a:p>
        </p:txBody>
      </p:sp>
      <p:pic>
        <p:nvPicPr>
          <p:cNvPr id="309" name="Google Shape;309;p47"/>
          <p:cNvPicPr preferRelativeResize="0"/>
          <p:nvPr/>
        </p:nvPicPr>
        <p:blipFill>
          <a:blip r:embed="rId3">
            <a:alphaModFix/>
          </a:blip>
          <a:stretch>
            <a:fillRect/>
          </a:stretch>
        </p:blipFill>
        <p:spPr>
          <a:xfrm>
            <a:off x="487675" y="3376825"/>
            <a:ext cx="9401375" cy="3840250"/>
          </a:xfrm>
          <a:prstGeom prst="rect">
            <a:avLst/>
          </a:prstGeom>
          <a:noFill/>
          <a:ln>
            <a:noFill/>
          </a:ln>
        </p:spPr>
      </p:pic>
      <p:pic>
        <p:nvPicPr>
          <p:cNvPr id="310" name="Google Shape;310;p47"/>
          <p:cNvPicPr preferRelativeResize="0"/>
          <p:nvPr/>
        </p:nvPicPr>
        <p:blipFill>
          <a:blip r:embed="rId4">
            <a:alphaModFix/>
          </a:blip>
          <a:stretch>
            <a:fillRect/>
          </a:stretch>
        </p:blipFill>
        <p:spPr>
          <a:xfrm>
            <a:off x="10165944" y="3376825"/>
            <a:ext cx="3900606" cy="3840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Result</a:t>
            </a:r>
            <a:endParaRPr/>
          </a:p>
        </p:txBody>
      </p:sp>
      <p:sp>
        <p:nvSpPr>
          <p:cNvPr id="316" name="Google Shape;316;p48"/>
          <p:cNvSpPr txBox="1"/>
          <p:nvPr>
            <p:ph idx="1" type="body"/>
          </p:nvPr>
        </p:nvSpPr>
        <p:spPr>
          <a:xfrm>
            <a:off x="946700" y="1610150"/>
            <a:ext cx="13074000" cy="4949400"/>
          </a:xfrm>
          <a:prstGeom prst="rect">
            <a:avLst/>
          </a:prstGeom>
          <a:noFill/>
          <a:ln>
            <a:noFill/>
          </a:ln>
        </p:spPr>
        <p:txBody>
          <a:bodyPr anchorCtr="0" anchor="t" bIns="0" lIns="0" spcFirstLastPara="1" rIns="0" wrap="square" tIns="0">
            <a:noAutofit/>
          </a:bodyPr>
          <a:lstStyle/>
          <a:p>
            <a:pPr indent="-458469" lvl="0" marL="452119" rtl="0" algn="l">
              <a:spcBef>
                <a:spcPts val="0"/>
              </a:spcBef>
              <a:spcAft>
                <a:spcPts val="0"/>
              </a:spcAft>
              <a:buSzPts val="1900"/>
              <a:buChar char="•"/>
            </a:pPr>
            <a:r>
              <a:rPr lang="en-US" sz="2500"/>
              <a:t>On Bridges-2 CPU: 1484s</a:t>
            </a:r>
            <a:endParaRPr sz="2500"/>
          </a:p>
          <a:p>
            <a:pPr indent="-458469" lvl="0" marL="452119" rtl="0" algn="l">
              <a:spcBef>
                <a:spcPts val="0"/>
              </a:spcBef>
              <a:spcAft>
                <a:spcPts val="0"/>
              </a:spcAft>
              <a:buSzPts val="1900"/>
              <a:buChar char="•"/>
            </a:pPr>
            <a:r>
              <a:rPr lang="en-US" sz="2500"/>
              <a:t>On Bridges-2 GPU: 550s (legacy), 327s (with cuSparse)</a:t>
            </a:r>
            <a:endParaRPr sz="2500"/>
          </a:p>
          <a:p>
            <a:pPr indent="-458469" lvl="0" marL="452119" rtl="0" algn="l">
              <a:spcBef>
                <a:spcPts val="0"/>
              </a:spcBef>
              <a:spcAft>
                <a:spcPts val="0"/>
              </a:spcAft>
              <a:buSzPts val="1900"/>
              <a:buChar char="•"/>
            </a:pPr>
            <a:r>
              <a:rPr lang="en-US" sz="2500"/>
              <a:t>On FAU: 1478s</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FluTAS</a:t>
            </a:r>
            <a:endParaRPr/>
          </a:p>
        </p:txBody>
      </p:sp>
      <p:pic>
        <p:nvPicPr>
          <p:cNvPr id="322" name="Google Shape;322;p49"/>
          <p:cNvPicPr preferRelativeResize="0"/>
          <p:nvPr/>
        </p:nvPicPr>
        <p:blipFill>
          <a:blip r:embed="rId3">
            <a:alphaModFix/>
          </a:blip>
          <a:stretch>
            <a:fillRect/>
          </a:stretch>
        </p:blipFill>
        <p:spPr>
          <a:xfrm>
            <a:off x="4713575" y="1335225"/>
            <a:ext cx="5036024" cy="3166574"/>
          </a:xfrm>
          <a:prstGeom prst="rect">
            <a:avLst/>
          </a:prstGeom>
          <a:noFill/>
          <a:ln>
            <a:noFill/>
          </a:ln>
        </p:spPr>
      </p:pic>
      <p:pic>
        <p:nvPicPr>
          <p:cNvPr id="323" name="Google Shape;323;p49"/>
          <p:cNvPicPr preferRelativeResize="0"/>
          <p:nvPr/>
        </p:nvPicPr>
        <p:blipFill>
          <a:blip r:embed="rId4">
            <a:alphaModFix/>
          </a:blip>
          <a:stretch>
            <a:fillRect/>
          </a:stretch>
        </p:blipFill>
        <p:spPr>
          <a:xfrm>
            <a:off x="9828875" y="1335226"/>
            <a:ext cx="4659324" cy="4414749"/>
          </a:xfrm>
          <a:prstGeom prst="rect">
            <a:avLst/>
          </a:prstGeom>
          <a:noFill/>
          <a:ln>
            <a:noFill/>
          </a:ln>
        </p:spPr>
      </p:pic>
      <p:pic>
        <p:nvPicPr>
          <p:cNvPr id="324" name="Google Shape;324;p49"/>
          <p:cNvPicPr preferRelativeResize="0"/>
          <p:nvPr/>
        </p:nvPicPr>
        <p:blipFill>
          <a:blip r:embed="rId5">
            <a:alphaModFix/>
          </a:blip>
          <a:stretch>
            <a:fillRect/>
          </a:stretch>
        </p:blipFill>
        <p:spPr>
          <a:xfrm>
            <a:off x="4713575" y="4501800"/>
            <a:ext cx="3876850" cy="2907625"/>
          </a:xfrm>
          <a:prstGeom prst="rect">
            <a:avLst/>
          </a:prstGeom>
          <a:noFill/>
          <a:ln>
            <a:noFill/>
          </a:ln>
        </p:spPr>
      </p:pic>
      <p:pic>
        <p:nvPicPr>
          <p:cNvPr id="325" name="Google Shape;325;p49"/>
          <p:cNvPicPr preferRelativeResize="0"/>
          <p:nvPr/>
        </p:nvPicPr>
        <p:blipFill>
          <a:blip r:embed="rId6">
            <a:alphaModFix/>
          </a:blip>
          <a:stretch>
            <a:fillRect/>
          </a:stretch>
        </p:blipFill>
        <p:spPr>
          <a:xfrm>
            <a:off x="8433025" y="3802099"/>
            <a:ext cx="3034525" cy="3607325"/>
          </a:xfrm>
          <a:prstGeom prst="rect">
            <a:avLst/>
          </a:prstGeom>
          <a:noFill/>
          <a:ln>
            <a:noFill/>
          </a:ln>
        </p:spPr>
      </p:pic>
      <p:sp>
        <p:nvSpPr>
          <p:cNvPr id="326" name="Google Shape;326;p49"/>
          <p:cNvSpPr txBox="1"/>
          <p:nvPr/>
        </p:nvSpPr>
        <p:spPr>
          <a:xfrm>
            <a:off x="468300" y="1850125"/>
            <a:ext cx="3876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MPI Profiling</a:t>
            </a:r>
            <a:endParaRPr/>
          </a:p>
          <a:p>
            <a:pPr indent="-317500" lvl="0" marL="457200" rtl="0" algn="l">
              <a:spcBef>
                <a:spcPts val="0"/>
              </a:spcBef>
              <a:spcAft>
                <a:spcPts val="0"/>
              </a:spcAft>
              <a:buSzPts val="1400"/>
              <a:buChar char="-"/>
            </a:pPr>
            <a:r>
              <a:rPr lang="en-US"/>
              <a:t>Communication Feature</a:t>
            </a:r>
            <a:endParaRPr/>
          </a:p>
          <a:p>
            <a:pPr indent="-317500" lvl="0" marL="457200" rtl="0" algn="l">
              <a:spcBef>
                <a:spcPts val="0"/>
              </a:spcBef>
              <a:spcAft>
                <a:spcPts val="0"/>
              </a:spcAft>
              <a:buSzPts val="1400"/>
              <a:buChar char="-"/>
            </a:pPr>
            <a:r>
              <a:rPr lang="en-US"/>
              <a:t>Scalability Graph</a:t>
            </a:r>
            <a:endParaRPr/>
          </a:p>
          <a:p>
            <a:pPr indent="-317500" lvl="0" marL="457200" rtl="0" algn="l">
              <a:spcBef>
                <a:spcPts val="0"/>
              </a:spcBef>
              <a:spcAft>
                <a:spcPts val="0"/>
              </a:spcAft>
              <a:buSzPts val="1400"/>
              <a:buChar char="-"/>
            </a:pPr>
            <a:r>
              <a:rPr lang="en-US"/>
              <a:t>Parameter Selection</a:t>
            </a:r>
            <a:endParaRPr/>
          </a:p>
          <a:p>
            <a:pPr indent="-317500" lvl="0" marL="457200" rtl="0" algn="l">
              <a:spcBef>
                <a:spcPts val="0"/>
              </a:spcBef>
              <a:spcAft>
                <a:spcPts val="0"/>
              </a:spcAft>
              <a:buSzPts val="1400"/>
              <a:buChar char="-"/>
            </a:pPr>
            <a:r>
              <a:rPr lang="en-US"/>
              <a:t>Analysis of FAU and Bridges</a:t>
            </a:r>
            <a:endParaRPr/>
          </a:p>
          <a:p>
            <a:pPr indent="-317500" lvl="0" marL="457200" rtl="0" algn="l">
              <a:spcBef>
                <a:spcPts val="0"/>
              </a:spcBef>
              <a:spcAft>
                <a:spcPts val="0"/>
              </a:spcAft>
              <a:buSzPts val="1400"/>
              <a:buChar char="-"/>
            </a:pPr>
            <a:r>
              <a:rPr lang="en-US"/>
              <a:t>Speed-up Tricks</a:t>
            </a:r>
            <a:endParaRPr/>
          </a:p>
        </p:txBody>
      </p:sp>
      <p:pic>
        <p:nvPicPr>
          <p:cNvPr id="327" name="Google Shape;327;p49"/>
          <p:cNvPicPr preferRelativeResize="0"/>
          <p:nvPr/>
        </p:nvPicPr>
        <p:blipFill>
          <a:blip r:embed="rId7">
            <a:alphaModFix/>
          </a:blip>
          <a:stretch>
            <a:fillRect/>
          </a:stretch>
        </p:blipFill>
        <p:spPr>
          <a:xfrm>
            <a:off x="11730250" y="5695750"/>
            <a:ext cx="2365900" cy="197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Agenda</a:t>
            </a:r>
            <a:endParaRPr/>
          </a:p>
        </p:txBody>
      </p:sp>
      <p:sp>
        <p:nvSpPr>
          <p:cNvPr id="166" name="Google Shape;166;p32"/>
          <p:cNvSpPr txBox="1"/>
          <p:nvPr>
            <p:ph idx="1" type="body"/>
          </p:nvPr>
        </p:nvSpPr>
        <p:spPr>
          <a:xfrm>
            <a:off x="313508" y="1534295"/>
            <a:ext cx="14194971" cy="597916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800"/>
              <a:buChar char="•"/>
            </a:pPr>
            <a:r>
              <a:rPr lang="en-US" sz="2800"/>
              <a:t>About the team </a:t>
            </a:r>
            <a:endParaRPr/>
          </a:p>
          <a:p>
            <a:pPr indent="-452119" lvl="0" marL="452119" rtl="0" algn="l">
              <a:spcBef>
                <a:spcPts val="560"/>
              </a:spcBef>
              <a:spcAft>
                <a:spcPts val="0"/>
              </a:spcAft>
              <a:buClr>
                <a:schemeClr val="dk2"/>
              </a:buClr>
              <a:buSzPts val="2800"/>
              <a:buChar char="•"/>
            </a:pPr>
            <a:r>
              <a:rPr lang="en-US" sz="2800"/>
              <a:t>Applications</a:t>
            </a:r>
            <a:endParaRPr/>
          </a:p>
          <a:p>
            <a:pPr indent="-375919" lvl="1" marL="828039" rtl="0" algn="l">
              <a:spcBef>
                <a:spcPts val="480"/>
              </a:spcBef>
              <a:spcAft>
                <a:spcPts val="0"/>
              </a:spcAft>
              <a:buSzPts val="2400"/>
              <a:buChar char="–"/>
            </a:pPr>
            <a:r>
              <a:rPr lang="en-US" sz="2400"/>
              <a:t>POT3D</a:t>
            </a:r>
            <a:endParaRPr/>
          </a:p>
          <a:p>
            <a:pPr indent="-375919" lvl="1" marL="828039" rtl="0" algn="l">
              <a:spcBef>
                <a:spcPts val="480"/>
              </a:spcBef>
              <a:spcAft>
                <a:spcPts val="0"/>
              </a:spcAft>
              <a:buSzPts val="2400"/>
              <a:buChar char="–"/>
            </a:pPr>
            <a:r>
              <a:rPr lang="en-US" sz="2400"/>
              <a:t>FluTAS</a:t>
            </a:r>
            <a:endParaRPr/>
          </a:p>
          <a:p>
            <a:pPr indent="-375919" lvl="1" marL="828039" rtl="0" algn="l">
              <a:spcBef>
                <a:spcPts val="480"/>
              </a:spcBef>
              <a:spcAft>
                <a:spcPts val="0"/>
              </a:spcAft>
              <a:buSzPts val="2400"/>
              <a:buChar char="–"/>
            </a:pPr>
            <a:r>
              <a:rPr lang="en-US" sz="2400"/>
              <a:t>QE</a:t>
            </a:r>
            <a:endParaRPr/>
          </a:p>
          <a:p>
            <a:pPr indent="-452119" lvl="0" marL="452119" rtl="0" algn="l">
              <a:spcBef>
                <a:spcPts val="560"/>
              </a:spcBef>
              <a:spcAft>
                <a:spcPts val="0"/>
              </a:spcAft>
              <a:buClr>
                <a:schemeClr val="dk2"/>
              </a:buClr>
              <a:buSzPts val="2800"/>
              <a:buChar char="•"/>
            </a:pPr>
            <a:r>
              <a:rPr lang="en-US" sz="2800"/>
              <a:t>Innovation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MPI Profiling</a:t>
            </a:r>
            <a:endParaRPr/>
          </a:p>
        </p:txBody>
      </p:sp>
      <p:pic>
        <p:nvPicPr>
          <p:cNvPr id="334" name="Google Shape;334;p50"/>
          <p:cNvPicPr preferRelativeResize="0"/>
          <p:nvPr/>
        </p:nvPicPr>
        <p:blipFill>
          <a:blip r:embed="rId3">
            <a:alphaModFix/>
          </a:blip>
          <a:stretch>
            <a:fillRect/>
          </a:stretch>
        </p:blipFill>
        <p:spPr>
          <a:xfrm>
            <a:off x="384650" y="1268725"/>
            <a:ext cx="5826900" cy="3352225"/>
          </a:xfrm>
          <a:prstGeom prst="rect">
            <a:avLst/>
          </a:prstGeom>
          <a:noFill/>
          <a:ln>
            <a:noFill/>
          </a:ln>
        </p:spPr>
      </p:pic>
      <p:pic>
        <p:nvPicPr>
          <p:cNvPr id="335" name="Google Shape;335;p50"/>
          <p:cNvPicPr preferRelativeResize="0"/>
          <p:nvPr/>
        </p:nvPicPr>
        <p:blipFill>
          <a:blip r:embed="rId4">
            <a:alphaModFix/>
          </a:blip>
          <a:stretch>
            <a:fillRect/>
          </a:stretch>
        </p:blipFill>
        <p:spPr>
          <a:xfrm>
            <a:off x="3233700" y="2184225"/>
            <a:ext cx="11439726" cy="2135050"/>
          </a:xfrm>
          <a:prstGeom prst="rect">
            <a:avLst/>
          </a:prstGeom>
          <a:noFill/>
          <a:ln>
            <a:noFill/>
          </a:ln>
        </p:spPr>
      </p:pic>
      <p:sp>
        <p:nvSpPr>
          <p:cNvPr id="336" name="Google Shape;336;p50"/>
          <p:cNvSpPr txBox="1"/>
          <p:nvPr/>
        </p:nvSpPr>
        <p:spPr>
          <a:xfrm flipH="1">
            <a:off x="3517650" y="4088000"/>
            <a:ext cx="1254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fau, 4 nodes, 288 processes</a:t>
            </a:r>
            <a:endParaRPr sz="2000"/>
          </a:p>
        </p:txBody>
      </p:sp>
      <p:pic>
        <p:nvPicPr>
          <p:cNvPr id="337" name="Google Shape;337;p50"/>
          <p:cNvPicPr preferRelativeResize="0"/>
          <p:nvPr/>
        </p:nvPicPr>
        <p:blipFill>
          <a:blip r:embed="rId5">
            <a:alphaModFix/>
          </a:blip>
          <a:stretch>
            <a:fillRect/>
          </a:stretch>
        </p:blipFill>
        <p:spPr>
          <a:xfrm>
            <a:off x="431125" y="4672350"/>
            <a:ext cx="5021724" cy="2686400"/>
          </a:xfrm>
          <a:prstGeom prst="rect">
            <a:avLst/>
          </a:prstGeom>
          <a:noFill/>
          <a:ln>
            <a:noFill/>
          </a:ln>
        </p:spPr>
      </p:pic>
      <p:pic>
        <p:nvPicPr>
          <p:cNvPr id="338" name="Google Shape;338;p50"/>
          <p:cNvPicPr preferRelativeResize="0"/>
          <p:nvPr/>
        </p:nvPicPr>
        <p:blipFill>
          <a:blip r:embed="rId6">
            <a:alphaModFix/>
          </a:blip>
          <a:stretch>
            <a:fillRect/>
          </a:stretch>
        </p:blipFill>
        <p:spPr>
          <a:xfrm>
            <a:off x="5629837" y="4742849"/>
            <a:ext cx="8324925" cy="2285150"/>
          </a:xfrm>
          <a:prstGeom prst="rect">
            <a:avLst/>
          </a:prstGeom>
          <a:noFill/>
          <a:ln>
            <a:noFill/>
          </a:ln>
        </p:spPr>
      </p:pic>
      <p:sp>
        <p:nvSpPr>
          <p:cNvPr id="339" name="Google Shape;339;p50"/>
          <p:cNvSpPr txBox="1"/>
          <p:nvPr/>
        </p:nvSpPr>
        <p:spPr>
          <a:xfrm flipH="1">
            <a:off x="4126825" y="6926825"/>
            <a:ext cx="1254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bridges-2</a:t>
            </a:r>
            <a:r>
              <a:rPr lang="en-US" sz="2000"/>
              <a:t>, 4 nodes, 512 processes</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MPI Profiling: communication feature</a:t>
            </a:r>
            <a:endParaRPr/>
          </a:p>
        </p:txBody>
      </p:sp>
      <p:pic>
        <p:nvPicPr>
          <p:cNvPr id="346" name="Google Shape;346;p51"/>
          <p:cNvPicPr preferRelativeResize="0"/>
          <p:nvPr/>
        </p:nvPicPr>
        <p:blipFill>
          <a:blip r:embed="rId3">
            <a:alphaModFix/>
          </a:blip>
          <a:stretch>
            <a:fillRect/>
          </a:stretch>
        </p:blipFill>
        <p:spPr>
          <a:xfrm>
            <a:off x="369200" y="1498551"/>
            <a:ext cx="4646099" cy="3871749"/>
          </a:xfrm>
          <a:prstGeom prst="rect">
            <a:avLst/>
          </a:prstGeom>
          <a:noFill/>
          <a:ln>
            <a:noFill/>
          </a:ln>
        </p:spPr>
      </p:pic>
      <p:sp>
        <p:nvSpPr>
          <p:cNvPr id="347" name="Google Shape;347;p51"/>
          <p:cNvSpPr txBox="1"/>
          <p:nvPr/>
        </p:nvSpPr>
        <p:spPr>
          <a:xfrm>
            <a:off x="614175" y="5439950"/>
            <a:ext cx="4183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Dim1*Dim2 2D grid</a:t>
            </a:r>
            <a:endParaRPr sz="2200"/>
          </a:p>
          <a:p>
            <a:pPr indent="0" lvl="0" marL="0" rtl="0" algn="l">
              <a:spcBef>
                <a:spcPts val="0"/>
              </a:spcBef>
              <a:spcAft>
                <a:spcPts val="0"/>
              </a:spcAft>
              <a:buNone/>
            </a:pPr>
            <a:r>
              <a:rPr lang="en-US" sz="2200"/>
              <a:t>Each rank communicates with 4 neighboring ranks</a:t>
            </a:r>
            <a:endParaRPr sz="2200"/>
          </a:p>
        </p:txBody>
      </p:sp>
      <p:pic>
        <p:nvPicPr>
          <p:cNvPr id="348" name="Google Shape;348;p51"/>
          <p:cNvPicPr preferRelativeResize="0"/>
          <p:nvPr/>
        </p:nvPicPr>
        <p:blipFill>
          <a:blip r:embed="rId4">
            <a:alphaModFix/>
          </a:blip>
          <a:stretch>
            <a:fillRect/>
          </a:stretch>
        </p:blipFill>
        <p:spPr>
          <a:xfrm>
            <a:off x="5864385" y="1306050"/>
            <a:ext cx="2028940" cy="62338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2"/>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Computing bound</a:t>
            </a:r>
            <a:endParaRPr/>
          </a:p>
        </p:txBody>
      </p:sp>
      <p:pic>
        <p:nvPicPr>
          <p:cNvPr id="355" name="Google Shape;355;p52"/>
          <p:cNvPicPr preferRelativeResize="0"/>
          <p:nvPr/>
        </p:nvPicPr>
        <p:blipFill>
          <a:blip r:embed="rId3">
            <a:alphaModFix/>
          </a:blip>
          <a:stretch>
            <a:fillRect/>
          </a:stretch>
        </p:blipFill>
        <p:spPr>
          <a:xfrm>
            <a:off x="57600" y="1312297"/>
            <a:ext cx="5082025" cy="6041324"/>
          </a:xfrm>
          <a:prstGeom prst="rect">
            <a:avLst/>
          </a:prstGeom>
          <a:noFill/>
          <a:ln>
            <a:noFill/>
          </a:ln>
        </p:spPr>
      </p:pic>
      <p:pic>
        <p:nvPicPr>
          <p:cNvPr id="356" name="Google Shape;356;p52"/>
          <p:cNvPicPr preferRelativeResize="0"/>
          <p:nvPr/>
        </p:nvPicPr>
        <p:blipFill>
          <a:blip r:embed="rId4">
            <a:alphaModFix/>
          </a:blip>
          <a:stretch>
            <a:fillRect/>
          </a:stretch>
        </p:blipFill>
        <p:spPr>
          <a:xfrm>
            <a:off x="5353975" y="1420675"/>
            <a:ext cx="6171451" cy="4842851"/>
          </a:xfrm>
          <a:prstGeom prst="rect">
            <a:avLst/>
          </a:prstGeom>
          <a:noFill/>
          <a:ln>
            <a:noFill/>
          </a:ln>
        </p:spPr>
      </p:pic>
      <p:sp>
        <p:nvSpPr>
          <p:cNvPr id="357" name="Google Shape;357;p52"/>
          <p:cNvSpPr txBox="1"/>
          <p:nvPr/>
        </p:nvSpPr>
        <p:spPr>
          <a:xfrm>
            <a:off x="5139625" y="6332700"/>
            <a:ext cx="9270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The main computing bottleneck is the floating point computation.</a:t>
            </a:r>
            <a:endParaRPr sz="2500"/>
          </a:p>
          <a:p>
            <a:pPr indent="0" lvl="0" marL="0" rtl="0" algn="l">
              <a:spcBef>
                <a:spcPts val="0"/>
              </a:spcBef>
              <a:spcAft>
                <a:spcPts val="0"/>
              </a:spcAft>
              <a:buNone/>
            </a:pPr>
            <a:r>
              <a:rPr lang="en-US" sz="2500"/>
              <a:t>FFTW is not a performance bottleneck.</a:t>
            </a:r>
            <a:endParaRPr sz="2500"/>
          </a:p>
        </p:txBody>
      </p:sp>
      <p:pic>
        <p:nvPicPr>
          <p:cNvPr id="358" name="Google Shape;358;p52"/>
          <p:cNvPicPr preferRelativeResize="0"/>
          <p:nvPr/>
        </p:nvPicPr>
        <p:blipFill>
          <a:blip r:embed="rId5">
            <a:alphaModFix/>
          </a:blip>
          <a:stretch>
            <a:fillRect/>
          </a:stretch>
        </p:blipFill>
        <p:spPr>
          <a:xfrm>
            <a:off x="11338325" y="2849647"/>
            <a:ext cx="3082675" cy="3413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FluTAS: software performance conclusion</a:t>
            </a:r>
            <a:endParaRPr/>
          </a:p>
        </p:txBody>
      </p:sp>
      <p:sp>
        <p:nvSpPr>
          <p:cNvPr id="365" name="Google Shape;365;p53"/>
          <p:cNvSpPr txBox="1"/>
          <p:nvPr>
            <p:ph idx="1" type="body"/>
          </p:nvPr>
        </p:nvSpPr>
        <p:spPr>
          <a:xfrm>
            <a:off x="411475" y="1534300"/>
            <a:ext cx="12486300" cy="5979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2800"/>
              <a:t>Overall Conclusion</a:t>
            </a:r>
            <a:r>
              <a:rPr lang="en-US" sz="2000"/>
              <a:t>: </a:t>
            </a:r>
            <a:endParaRPr sz="2000"/>
          </a:p>
          <a:p>
            <a:pPr indent="0" lvl="0" marL="0" rtl="0" algn="l">
              <a:spcBef>
                <a:spcPts val="360"/>
              </a:spcBef>
              <a:spcAft>
                <a:spcPts val="0"/>
              </a:spcAft>
              <a:buNone/>
            </a:pPr>
            <a:r>
              <a:rPr b="0" lang="en-US" sz="2000"/>
              <a:t>For the given input and settings (two_layer_rb,first frame)</a:t>
            </a:r>
            <a:endParaRPr b="0" sz="2000"/>
          </a:p>
          <a:p>
            <a:pPr indent="0" lvl="0" marL="0" rtl="0" algn="l">
              <a:spcBef>
                <a:spcPts val="360"/>
              </a:spcBef>
              <a:spcAft>
                <a:spcPts val="0"/>
              </a:spcAft>
              <a:buNone/>
            </a:pPr>
            <a:r>
              <a:rPr lang="en-US" sz="3200"/>
              <a:t>FluTAS is both Computing bound and MPI bound.</a:t>
            </a:r>
            <a:endParaRPr sz="3200"/>
          </a:p>
        </p:txBody>
      </p:sp>
      <p:pic>
        <p:nvPicPr>
          <p:cNvPr id="366" name="Google Shape;366;p53"/>
          <p:cNvPicPr preferRelativeResize="0"/>
          <p:nvPr/>
        </p:nvPicPr>
        <p:blipFill>
          <a:blip r:embed="rId3">
            <a:alphaModFix/>
          </a:blip>
          <a:stretch>
            <a:fillRect/>
          </a:stretch>
        </p:blipFill>
        <p:spPr>
          <a:xfrm>
            <a:off x="788925" y="3348450"/>
            <a:ext cx="5021724" cy="268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Scalability Graph: Strong Scaling</a:t>
            </a:r>
            <a:endParaRPr/>
          </a:p>
        </p:txBody>
      </p:sp>
      <p:sp>
        <p:nvSpPr>
          <p:cNvPr id="373" name="Google Shape;373;p54"/>
          <p:cNvSpPr txBox="1"/>
          <p:nvPr/>
        </p:nvSpPr>
        <p:spPr>
          <a:xfrm>
            <a:off x="1072950" y="6998150"/>
            <a:ext cx="80718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US" sz="3600">
                <a:solidFill>
                  <a:schemeClr val="dk1"/>
                </a:solidFill>
              </a:rPr>
              <a:t>Fixed workload.    </a:t>
            </a:r>
            <a:r>
              <a:rPr b="1" lang="en-US" sz="3600">
                <a:solidFill>
                  <a:schemeClr val="dk1"/>
                </a:solidFill>
              </a:rPr>
              <a:t>Strong Scaling</a:t>
            </a:r>
            <a:endParaRPr sz="3600"/>
          </a:p>
        </p:txBody>
      </p:sp>
      <p:sp>
        <p:nvSpPr>
          <p:cNvPr id="374" name="Google Shape;374;p54"/>
          <p:cNvSpPr txBox="1"/>
          <p:nvPr/>
        </p:nvSpPr>
        <p:spPr>
          <a:xfrm>
            <a:off x="1072950" y="1367575"/>
            <a:ext cx="128886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lang="en-US" sz="3600">
                <a:solidFill>
                  <a:schemeClr val="dk1"/>
                </a:solidFill>
              </a:rPr>
              <a:t>Running FluTAS with full PPN on 1,2,4 nodes respectively.</a:t>
            </a:r>
            <a:endParaRPr sz="3600"/>
          </a:p>
        </p:txBody>
      </p:sp>
      <p:pic>
        <p:nvPicPr>
          <p:cNvPr id="375" name="Google Shape;375;p54"/>
          <p:cNvPicPr preferRelativeResize="0"/>
          <p:nvPr/>
        </p:nvPicPr>
        <p:blipFill>
          <a:blip r:embed="rId3">
            <a:alphaModFix/>
          </a:blip>
          <a:stretch>
            <a:fillRect/>
          </a:stretch>
        </p:blipFill>
        <p:spPr>
          <a:xfrm>
            <a:off x="606725" y="2258875"/>
            <a:ext cx="5733592" cy="4586874"/>
          </a:xfrm>
          <a:prstGeom prst="rect">
            <a:avLst/>
          </a:prstGeom>
          <a:noFill/>
          <a:ln>
            <a:noFill/>
          </a:ln>
        </p:spPr>
      </p:pic>
      <p:pic>
        <p:nvPicPr>
          <p:cNvPr id="376" name="Google Shape;376;p54"/>
          <p:cNvPicPr preferRelativeResize="0"/>
          <p:nvPr/>
        </p:nvPicPr>
        <p:blipFill>
          <a:blip r:embed="rId4">
            <a:alphaModFix/>
          </a:blip>
          <a:stretch>
            <a:fillRect/>
          </a:stretch>
        </p:blipFill>
        <p:spPr>
          <a:xfrm>
            <a:off x="7193742" y="2258875"/>
            <a:ext cx="6115834" cy="4586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5"/>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Scalability Graph: Strong Scaling</a:t>
            </a:r>
            <a:endParaRPr/>
          </a:p>
        </p:txBody>
      </p:sp>
      <p:sp>
        <p:nvSpPr>
          <p:cNvPr id="383" name="Google Shape;383;p55"/>
          <p:cNvSpPr txBox="1"/>
          <p:nvPr>
            <p:ph idx="1" type="body"/>
          </p:nvPr>
        </p:nvSpPr>
        <p:spPr>
          <a:xfrm>
            <a:off x="487680" y="1534295"/>
            <a:ext cx="13411200" cy="59793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a:t>Running FluTAS with different number of cores. Indicating the Strong Scaling property.</a:t>
            </a:r>
            <a:endParaRPr/>
          </a:p>
        </p:txBody>
      </p:sp>
      <p:pic>
        <p:nvPicPr>
          <p:cNvPr id="384" name="Google Shape;384;p55"/>
          <p:cNvPicPr preferRelativeResize="0"/>
          <p:nvPr/>
        </p:nvPicPr>
        <p:blipFill>
          <a:blip r:embed="rId3">
            <a:alphaModFix/>
          </a:blip>
          <a:stretch>
            <a:fillRect/>
          </a:stretch>
        </p:blipFill>
        <p:spPr>
          <a:xfrm>
            <a:off x="7975125" y="2237950"/>
            <a:ext cx="6096000" cy="4572000"/>
          </a:xfrm>
          <a:prstGeom prst="rect">
            <a:avLst/>
          </a:prstGeom>
          <a:noFill/>
          <a:ln>
            <a:noFill/>
          </a:ln>
        </p:spPr>
      </p:pic>
      <p:pic>
        <p:nvPicPr>
          <p:cNvPr id="385" name="Google Shape;385;p55"/>
          <p:cNvPicPr preferRelativeResize="0"/>
          <p:nvPr/>
        </p:nvPicPr>
        <p:blipFill>
          <a:blip r:embed="rId4">
            <a:alphaModFix/>
          </a:blip>
          <a:stretch>
            <a:fillRect/>
          </a:stretch>
        </p:blipFill>
        <p:spPr>
          <a:xfrm>
            <a:off x="1458625" y="2239750"/>
            <a:ext cx="5825050" cy="4368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Parameter Selection</a:t>
            </a:r>
            <a:endParaRPr/>
          </a:p>
        </p:txBody>
      </p:sp>
      <p:sp>
        <p:nvSpPr>
          <p:cNvPr id="392" name="Google Shape;392;p56"/>
          <p:cNvSpPr txBox="1"/>
          <p:nvPr>
            <p:ph idx="1" type="body"/>
          </p:nvPr>
        </p:nvSpPr>
        <p:spPr>
          <a:xfrm>
            <a:off x="6202900" y="1534300"/>
            <a:ext cx="8206500" cy="5979300"/>
          </a:xfrm>
          <a:prstGeom prst="rect">
            <a:avLst/>
          </a:prstGeom>
        </p:spPr>
        <p:txBody>
          <a:bodyPr anchorCtr="0" anchor="t" bIns="0" lIns="0" spcFirstLastPara="1" rIns="0" wrap="square" tIns="0">
            <a:noAutofit/>
          </a:bodyPr>
          <a:lstStyle/>
          <a:p>
            <a:pPr indent="-342900" lvl="0" marL="457200" rtl="0" algn="l">
              <a:spcBef>
                <a:spcPts val="360"/>
              </a:spcBef>
              <a:spcAft>
                <a:spcPts val="0"/>
              </a:spcAft>
              <a:buSzPts val="1800"/>
              <a:buChar char="-"/>
            </a:pPr>
            <a:r>
              <a:rPr lang="en-US"/>
              <a:t>Our given task is to </a:t>
            </a:r>
            <a:r>
              <a:rPr lang="en-US"/>
              <a:t>simulate</a:t>
            </a:r>
            <a:r>
              <a:rPr lang="en-US"/>
              <a:t> the Two-layer Rayleigh-Bénard convection </a:t>
            </a:r>
            <a:r>
              <a:rPr lang="en-US"/>
              <a:t>for one frame</a:t>
            </a:r>
            <a:r>
              <a:rPr lang="en-US"/>
              <a:t>.</a:t>
            </a:r>
            <a:endParaRPr/>
          </a:p>
          <a:p>
            <a:pPr indent="0" lvl="0" marL="457200" rtl="0" algn="l">
              <a:spcBef>
                <a:spcPts val="360"/>
              </a:spcBef>
              <a:spcAft>
                <a:spcPts val="0"/>
              </a:spcAft>
              <a:buNone/>
            </a:pPr>
            <a:r>
              <a:t/>
            </a:r>
            <a:endParaRPr/>
          </a:p>
          <a:p>
            <a:pPr indent="-342900" lvl="0" marL="457200" rtl="0" algn="l">
              <a:spcBef>
                <a:spcPts val="360"/>
              </a:spcBef>
              <a:spcAft>
                <a:spcPts val="0"/>
              </a:spcAft>
              <a:buSzPts val="1800"/>
              <a:buChar char="-"/>
            </a:pPr>
            <a:r>
              <a:rPr lang="en-US"/>
              <a:t>In this situation, reduce dims1 (parameter in dns.in)</a:t>
            </a:r>
            <a:endParaRPr/>
          </a:p>
          <a:p>
            <a:pPr indent="0" lvl="0" marL="457200" rtl="0" algn="l">
              <a:spcBef>
                <a:spcPts val="360"/>
              </a:spcBef>
              <a:spcAft>
                <a:spcPts val="0"/>
              </a:spcAft>
              <a:buNone/>
            </a:pPr>
            <a:r>
              <a:rPr lang="en-US"/>
              <a:t>will boost its speed. </a:t>
            </a:r>
            <a:r>
              <a:rPr lang="en-US"/>
              <a:t>This may be due to the iosopy property on the xOz surface.</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pic>
        <p:nvPicPr>
          <p:cNvPr id="393" name="Google Shape;393;p56"/>
          <p:cNvPicPr preferRelativeResize="0"/>
          <p:nvPr/>
        </p:nvPicPr>
        <p:blipFill>
          <a:blip r:embed="rId3">
            <a:alphaModFix/>
          </a:blip>
          <a:stretch>
            <a:fillRect/>
          </a:stretch>
        </p:blipFill>
        <p:spPr>
          <a:xfrm>
            <a:off x="213250" y="2328425"/>
            <a:ext cx="5943600" cy="4391025"/>
          </a:xfrm>
          <a:prstGeom prst="rect">
            <a:avLst/>
          </a:prstGeom>
          <a:noFill/>
          <a:ln>
            <a:noFill/>
          </a:ln>
        </p:spPr>
      </p:pic>
      <p:sp>
        <p:nvSpPr>
          <p:cNvPr id="394" name="Google Shape;394;p56"/>
          <p:cNvSpPr/>
          <p:nvPr/>
        </p:nvSpPr>
        <p:spPr>
          <a:xfrm>
            <a:off x="906875" y="5453675"/>
            <a:ext cx="4556354" cy="6526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85200C"/>
                </a:solidFill>
                <a:latin typeface="Arial"/>
              </a:rPr>
              <a:t>Out of Memory</a:t>
            </a:r>
          </a:p>
        </p:txBody>
      </p:sp>
      <p:cxnSp>
        <p:nvCxnSpPr>
          <p:cNvPr id="395" name="Google Shape;395;p56"/>
          <p:cNvCxnSpPr/>
          <p:nvPr/>
        </p:nvCxnSpPr>
        <p:spPr>
          <a:xfrm flipH="1" rot="10800000">
            <a:off x="977950" y="2901850"/>
            <a:ext cx="4414200" cy="898200"/>
          </a:xfrm>
          <a:prstGeom prst="straightConnector1">
            <a:avLst/>
          </a:prstGeom>
          <a:noFill/>
          <a:ln cap="flat" cmpd="sng" w="38100">
            <a:solidFill>
              <a:schemeClr val="accent6"/>
            </a:solidFill>
            <a:prstDash val="dash"/>
            <a:round/>
            <a:headEnd len="med" w="med" type="none"/>
            <a:tailEnd len="med" w="med" type="none"/>
          </a:ln>
        </p:spPr>
      </p:cxnSp>
      <p:cxnSp>
        <p:nvCxnSpPr>
          <p:cNvPr id="396" name="Google Shape;396;p56"/>
          <p:cNvCxnSpPr/>
          <p:nvPr/>
        </p:nvCxnSpPr>
        <p:spPr>
          <a:xfrm flipH="1" rot="10800000">
            <a:off x="1159200" y="4015150"/>
            <a:ext cx="4260600" cy="982500"/>
          </a:xfrm>
          <a:prstGeom prst="straightConnector1">
            <a:avLst/>
          </a:prstGeom>
          <a:noFill/>
          <a:ln cap="flat" cmpd="sng" w="38100">
            <a:solidFill>
              <a:schemeClr val="accent6"/>
            </a:solidFill>
            <a:prstDash val="dash"/>
            <a:round/>
            <a:headEnd len="med" w="med" type="none"/>
            <a:tailEnd len="med" w="med" type="none"/>
          </a:ln>
        </p:spPr>
      </p:cxnSp>
      <p:pic>
        <p:nvPicPr>
          <p:cNvPr id="397" name="Google Shape;397;p56"/>
          <p:cNvPicPr preferRelativeResize="0"/>
          <p:nvPr/>
        </p:nvPicPr>
        <p:blipFill>
          <a:blip r:embed="rId4">
            <a:alphaModFix/>
          </a:blip>
          <a:stretch>
            <a:fillRect/>
          </a:stretch>
        </p:blipFill>
        <p:spPr>
          <a:xfrm>
            <a:off x="7638475" y="4053550"/>
            <a:ext cx="5036024" cy="3166574"/>
          </a:xfrm>
          <a:prstGeom prst="rect">
            <a:avLst/>
          </a:prstGeom>
          <a:noFill/>
          <a:ln>
            <a:noFill/>
          </a:ln>
        </p:spPr>
      </p:pic>
      <p:sp>
        <p:nvSpPr>
          <p:cNvPr id="398" name="Google Shape;398;p56"/>
          <p:cNvSpPr txBox="1"/>
          <p:nvPr/>
        </p:nvSpPr>
        <p:spPr>
          <a:xfrm>
            <a:off x="7638475" y="7185550"/>
            <a:ext cx="51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visualization of the software result of FluTAS by </a:t>
            </a:r>
            <a:r>
              <a:rPr lang="en-US">
                <a:solidFill>
                  <a:schemeClr val="dk1"/>
                </a:solidFill>
              </a:rPr>
              <a:t>paraview</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FAU</a:t>
            </a:r>
            <a:endParaRPr/>
          </a:p>
        </p:txBody>
      </p:sp>
      <p:sp>
        <p:nvSpPr>
          <p:cNvPr id="405" name="Google Shape;405;p57"/>
          <p:cNvSpPr txBox="1"/>
          <p:nvPr>
            <p:ph idx="1" type="body"/>
          </p:nvPr>
        </p:nvSpPr>
        <p:spPr>
          <a:xfrm>
            <a:off x="487675" y="1534300"/>
            <a:ext cx="7889100" cy="44490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2800"/>
              <a:t>On 4-nodes, </a:t>
            </a:r>
            <a:r>
              <a:rPr lang="en-US" sz="2800"/>
              <a:t>Computational bottlenecks have a greater impact than communication bottlenecks.</a:t>
            </a:r>
            <a:endParaRPr sz="2800"/>
          </a:p>
          <a:p>
            <a:pPr indent="0" lvl="0" marL="0" rtl="0" algn="l">
              <a:spcBef>
                <a:spcPts val="360"/>
              </a:spcBef>
              <a:spcAft>
                <a:spcPts val="0"/>
              </a:spcAft>
              <a:buNone/>
            </a:pPr>
            <a:r>
              <a:t/>
            </a:r>
            <a:endParaRPr sz="2800"/>
          </a:p>
          <a:p>
            <a:pPr indent="0" lvl="0" marL="0" rtl="0" algn="l">
              <a:spcBef>
                <a:spcPts val="360"/>
              </a:spcBef>
              <a:spcAft>
                <a:spcPts val="0"/>
              </a:spcAft>
              <a:buNone/>
            </a:pPr>
            <a:r>
              <a:rPr lang="en-US" sz="2800"/>
              <a:t>The more cores, the better.</a:t>
            </a:r>
            <a:endParaRPr sz="2800"/>
          </a:p>
          <a:p>
            <a:pPr indent="0" lvl="0" marL="0" rtl="0" algn="l">
              <a:spcBef>
                <a:spcPts val="360"/>
              </a:spcBef>
              <a:spcAft>
                <a:spcPts val="0"/>
              </a:spcAft>
              <a:buNone/>
            </a:pPr>
            <a:r>
              <a:t/>
            </a:r>
            <a:endParaRPr sz="2800"/>
          </a:p>
          <a:p>
            <a:pPr indent="0" lvl="0" marL="0" rtl="0" algn="l">
              <a:spcBef>
                <a:spcPts val="360"/>
              </a:spcBef>
              <a:spcAft>
                <a:spcPts val="0"/>
              </a:spcAft>
              <a:buNone/>
            </a:pPr>
            <a:r>
              <a:rPr lang="en-US" sz="2800"/>
              <a:t>So we just use full PPN.</a:t>
            </a:r>
            <a:endParaRPr sz="2800"/>
          </a:p>
        </p:txBody>
      </p:sp>
      <p:pic>
        <p:nvPicPr>
          <p:cNvPr id="406" name="Google Shape;406;p57"/>
          <p:cNvPicPr preferRelativeResize="0"/>
          <p:nvPr/>
        </p:nvPicPr>
        <p:blipFill>
          <a:blip r:embed="rId3">
            <a:alphaModFix/>
          </a:blip>
          <a:stretch>
            <a:fillRect/>
          </a:stretch>
        </p:blipFill>
        <p:spPr>
          <a:xfrm>
            <a:off x="8692775" y="1977675"/>
            <a:ext cx="4829175" cy="4721700"/>
          </a:xfrm>
          <a:prstGeom prst="rect">
            <a:avLst/>
          </a:prstGeom>
          <a:noFill/>
          <a:ln>
            <a:noFill/>
          </a:ln>
        </p:spPr>
      </p:pic>
      <p:sp>
        <p:nvSpPr>
          <p:cNvPr id="407" name="Google Shape;407;p57"/>
          <p:cNvSpPr txBox="1"/>
          <p:nvPr/>
        </p:nvSpPr>
        <p:spPr>
          <a:xfrm>
            <a:off x="8649450" y="1454475"/>
            <a:ext cx="4459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Final Result:</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Bridges-2: Deficiency </a:t>
            </a:r>
            <a:endParaRPr/>
          </a:p>
        </p:txBody>
      </p:sp>
      <p:sp>
        <p:nvSpPr>
          <p:cNvPr id="414" name="Google Shape;414;p58"/>
          <p:cNvSpPr txBox="1"/>
          <p:nvPr/>
        </p:nvSpPr>
        <p:spPr>
          <a:xfrm>
            <a:off x="770800" y="1316400"/>
            <a:ext cx="6153000" cy="381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60"/>
              </a:spcBef>
              <a:spcAft>
                <a:spcPts val="0"/>
              </a:spcAft>
              <a:buNone/>
            </a:pPr>
            <a:r>
              <a:rPr b="1" lang="en-US" sz="2800">
                <a:solidFill>
                  <a:schemeClr val="dk2"/>
                </a:solidFill>
              </a:rPr>
              <a:t>There is a “guard process” on RM.</a:t>
            </a:r>
            <a:endParaRPr b="1" sz="2800">
              <a:solidFill>
                <a:schemeClr val="dk2"/>
              </a:solidFill>
            </a:endParaRPr>
          </a:p>
          <a:p>
            <a:pPr indent="0" lvl="0" marL="0" marR="0" rtl="0" algn="l">
              <a:lnSpc>
                <a:spcPct val="100000"/>
              </a:lnSpc>
              <a:spcBef>
                <a:spcPts val="360"/>
              </a:spcBef>
              <a:spcAft>
                <a:spcPts val="0"/>
              </a:spcAft>
              <a:buNone/>
            </a:pPr>
            <a:r>
              <a:t/>
            </a:r>
            <a:endParaRPr b="1" sz="2800">
              <a:solidFill>
                <a:schemeClr val="dk2"/>
              </a:solidFill>
            </a:endParaRPr>
          </a:p>
          <a:p>
            <a:pPr indent="0" lvl="0" marL="0" marR="0" rtl="0" algn="l">
              <a:lnSpc>
                <a:spcPct val="100000"/>
              </a:lnSpc>
              <a:spcBef>
                <a:spcPts val="360"/>
              </a:spcBef>
              <a:spcAft>
                <a:spcPts val="0"/>
              </a:spcAft>
              <a:buNone/>
            </a:pPr>
            <a:r>
              <a:rPr b="1" lang="en-US" sz="2800">
                <a:solidFill>
                  <a:schemeClr val="dk2"/>
                </a:solidFill>
              </a:rPr>
              <a:t>B</a:t>
            </a:r>
            <a:r>
              <a:rPr b="1" lang="en-US" sz="2800">
                <a:solidFill>
                  <a:schemeClr val="dk2"/>
                </a:solidFill>
              </a:rPr>
              <a:t>ackground procedures “guard process” significantly block the computing process.</a:t>
            </a:r>
            <a:endParaRPr b="1" sz="2800">
              <a:solidFill>
                <a:schemeClr val="dk2"/>
              </a:solidFill>
            </a:endParaRPr>
          </a:p>
          <a:p>
            <a:pPr indent="0" lvl="0" marL="0" marR="0" rtl="0" algn="l">
              <a:lnSpc>
                <a:spcPct val="100000"/>
              </a:lnSpc>
              <a:spcBef>
                <a:spcPts val="360"/>
              </a:spcBef>
              <a:spcAft>
                <a:spcPts val="0"/>
              </a:spcAft>
              <a:buNone/>
            </a:pPr>
            <a:r>
              <a:t/>
            </a:r>
            <a:endParaRPr b="1" sz="2800">
              <a:solidFill>
                <a:schemeClr val="dk2"/>
              </a:solidFill>
            </a:endParaRPr>
          </a:p>
          <a:p>
            <a:pPr indent="0" lvl="0" marL="0" marR="0" rtl="0" algn="l">
              <a:lnSpc>
                <a:spcPct val="100000"/>
              </a:lnSpc>
              <a:spcBef>
                <a:spcPts val="360"/>
              </a:spcBef>
              <a:spcAft>
                <a:spcPts val="0"/>
              </a:spcAft>
              <a:buNone/>
            </a:pPr>
            <a:r>
              <a:rPr b="1" lang="en-US" sz="2800">
                <a:solidFill>
                  <a:schemeClr val="dk2"/>
                </a:solidFill>
              </a:rPr>
              <a:t>We don't have permission to change the priority. </a:t>
            </a:r>
            <a:endParaRPr b="1" sz="2800">
              <a:solidFill>
                <a:schemeClr val="dk2"/>
              </a:solidFill>
            </a:endParaRPr>
          </a:p>
        </p:txBody>
      </p:sp>
      <p:pic>
        <p:nvPicPr>
          <p:cNvPr id="415" name="Google Shape;415;p58"/>
          <p:cNvPicPr preferRelativeResize="0"/>
          <p:nvPr/>
        </p:nvPicPr>
        <p:blipFill>
          <a:blip r:embed="rId3">
            <a:alphaModFix/>
          </a:blip>
          <a:stretch>
            <a:fillRect/>
          </a:stretch>
        </p:blipFill>
        <p:spPr>
          <a:xfrm>
            <a:off x="7188800" y="1326675"/>
            <a:ext cx="7125448" cy="5733750"/>
          </a:xfrm>
          <a:prstGeom prst="rect">
            <a:avLst/>
          </a:prstGeom>
          <a:noFill/>
          <a:ln>
            <a:noFill/>
          </a:ln>
        </p:spPr>
      </p:pic>
      <p:sp>
        <p:nvSpPr>
          <p:cNvPr id="416" name="Google Shape;416;p58"/>
          <p:cNvSpPr txBox="1"/>
          <p:nvPr/>
        </p:nvSpPr>
        <p:spPr>
          <a:xfrm>
            <a:off x="7315200" y="7043725"/>
            <a:ext cx="658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All ranks were waiting for the blocked one.</a:t>
            </a:r>
            <a:endParaRPr sz="1800"/>
          </a:p>
          <a:p>
            <a:pPr indent="0" lvl="0" marL="0" rtl="0" algn="l">
              <a:spcBef>
                <a:spcPts val="0"/>
              </a:spcBef>
              <a:spcAft>
                <a:spcPts val="0"/>
              </a:spcAft>
              <a:buNone/>
            </a:pPr>
            <a:r>
              <a:rPr lang="en-US" sz="1800"/>
              <a:t>(Intel ITAC a communication profiler)</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9"/>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Bridges-2: Deficiency </a:t>
            </a:r>
            <a:endParaRPr/>
          </a:p>
        </p:txBody>
      </p:sp>
      <p:sp>
        <p:nvSpPr>
          <p:cNvPr id="423" name="Google Shape;423;p59"/>
          <p:cNvSpPr txBox="1"/>
          <p:nvPr>
            <p:ph idx="1" type="body"/>
          </p:nvPr>
        </p:nvSpPr>
        <p:spPr>
          <a:xfrm>
            <a:off x="474700" y="1612175"/>
            <a:ext cx="12051000" cy="28644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2800"/>
              <a:t>Choose a PPN less than 128.</a:t>
            </a:r>
            <a:endParaRPr sz="2800"/>
          </a:p>
          <a:p>
            <a:pPr indent="0" lvl="0" marL="0" marR="0" rtl="0" algn="l">
              <a:lnSpc>
                <a:spcPct val="100000"/>
              </a:lnSpc>
              <a:spcBef>
                <a:spcPts val="360"/>
              </a:spcBef>
              <a:spcAft>
                <a:spcPts val="0"/>
              </a:spcAft>
              <a:buNone/>
            </a:pPr>
            <a:r>
              <a:rPr lang="en-US" sz="2800"/>
              <a:t>dim1 and </a:t>
            </a:r>
            <a:r>
              <a:rPr lang="en-US" sz="2800"/>
              <a:t>dim2 should divide itot and jtot.</a:t>
            </a:r>
            <a:endParaRPr sz="2800"/>
          </a:p>
          <a:p>
            <a:pPr indent="0" lvl="0" marL="0" marR="0" rtl="0" algn="l">
              <a:lnSpc>
                <a:spcPct val="100000"/>
              </a:lnSpc>
              <a:spcBef>
                <a:spcPts val="360"/>
              </a:spcBef>
              <a:spcAft>
                <a:spcPts val="0"/>
              </a:spcAft>
              <a:buNone/>
            </a:pPr>
            <a:r>
              <a:rPr lang="en-US" sz="2800"/>
              <a:t>127 is a prime </a:t>
            </a:r>
            <a:r>
              <a:rPr lang="en-US" sz="2800"/>
              <a:t>number, cannot be </a:t>
            </a:r>
            <a:r>
              <a:rPr lang="en-US" sz="2800"/>
              <a:t>divided, too bad!</a:t>
            </a:r>
            <a:endParaRPr sz="2800"/>
          </a:p>
          <a:p>
            <a:pPr indent="0" lvl="0" marL="0" rtl="0" algn="l">
              <a:spcBef>
                <a:spcPts val="360"/>
              </a:spcBef>
              <a:spcAft>
                <a:spcPts val="0"/>
              </a:spcAft>
              <a:buNone/>
            </a:pPr>
            <a:r>
              <a:rPr lang="en-US" sz="2800"/>
              <a:t>We choose 96=6*16</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Team</a:t>
            </a:r>
            <a:endParaRPr/>
          </a:p>
        </p:txBody>
      </p:sp>
      <p:pic>
        <p:nvPicPr>
          <p:cNvPr id="172" name="Google Shape;172;p33"/>
          <p:cNvPicPr preferRelativeResize="0"/>
          <p:nvPr/>
        </p:nvPicPr>
        <p:blipFill rotWithShape="1">
          <a:blip r:embed="rId3">
            <a:alphaModFix/>
          </a:blip>
          <a:srcRect b="2698" l="5559" r="10590" t="33954"/>
          <a:stretch/>
        </p:blipFill>
        <p:spPr>
          <a:xfrm>
            <a:off x="431676" y="2273091"/>
            <a:ext cx="6883526" cy="3467102"/>
          </a:xfrm>
          <a:prstGeom prst="rect">
            <a:avLst/>
          </a:prstGeom>
          <a:noFill/>
          <a:ln>
            <a:noFill/>
          </a:ln>
        </p:spPr>
      </p:pic>
      <p:sp>
        <p:nvSpPr>
          <p:cNvPr id="173" name="Google Shape;173;p33"/>
          <p:cNvSpPr txBox="1"/>
          <p:nvPr/>
        </p:nvSpPr>
        <p:spPr>
          <a:xfrm>
            <a:off x="7411829" y="1396572"/>
            <a:ext cx="72072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B0D34"/>
              </a:buClr>
              <a:buSzPts val="1800"/>
              <a:buFont typeface="Arial"/>
              <a:buChar char="•"/>
            </a:pPr>
            <a:r>
              <a:rPr b="1" i="0" lang="en-US" sz="1800" u="none" cap="none" strike="noStrike">
                <a:solidFill>
                  <a:srgbClr val="0B0D34"/>
                </a:solidFill>
                <a:latin typeface="Arial"/>
                <a:ea typeface="Arial"/>
                <a:cs typeface="Arial"/>
                <a:sym typeface="Arial"/>
              </a:rPr>
              <a:t>A</a:t>
            </a:r>
            <a:r>
              <a:rPr b="1" i="0" lang="en-US" sz="1800" u="none" cap="none" strike="noStrike">
                <a:solidFill>
                  <a:srgbClr val="0B0D34"/>
                </a:solidFill>
                <a:latin typeface="Arial"/>
                <a:ea typeface="Arial"/>
                <a:cs typeface="Arial"/>
                <a:sym typeface="Arial"/>
              </a:rPr>
              <a:t>ibo Hu</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GeekPie_HPC Team Leader, Sophomore</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Interesting Area: Parallel Computing, Algorithm</a:t>
            </a:r>
            <a:endParaRPr/>
          </a:p>
        </p:txBody>
      </p:sp>
      <p:sp>
        <p:nvSpPr>
          <p:cNvPr id="174" name="Google Shape;174;p33"/>
          <p:cNvSpPr txBox="1"/>
          <p:nvPr/>
        </p:nvSpPr>
        <p:spPr>
          <a:xfrm>
            <a:off x="7411829" y="2254071"/>
            <a:ext cx="72072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B0D34"/>
              </a:buClr>
              <a:buSzPts val="1800"/>
              <a:buFont typeface="Arial"/>
              <a:buChar char="•"/>
            </a:pPr>
            <a:r>
              <a:rPr b="1" i="0" lang="en-US" sz="1800" u="none" cap="none" strike="noStrike">
                <a:solidFill>
                  <a:srgbClr val="0B0D34"/>
                </a:solidFill>
                <a:latin typeface="Arial"/>
                <a:ea typeface="Arial"/>
                <a:cs typeface="Arial"/>
                <a:sym typeface="Arial"/>
              </a:rPr>
              <a:t>Zecheng Li</a:t>
            </a:r>
            <a:endParaRPr b="1" i="0" sz="1800" u="none" cap="none" strike="noStrike">
              <a:solidFill>
                <a:srgbClr val="0B0D34"/>
              </a:solidFill>
              <a:latin typeface="Arial"/>
              <a:ea typeface="Arial"/>
              <a:cs typeface="Arial"/>
              <a:sym typeface="Arial"/>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GeekPie_HPC Teammate, Senior</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Interesting Area: Performance Analysis, Parallel Computing</a:t>
            </a:r>
            <a:endParaRPr/>
          </a:p>
        </p:txBody>
      </p:sp>
      <p:sp>
        <p:nvSpPr>
          <p:cNvPr id="175" name="Google Shape;175;p33"/>
          <p:cNvSpPr txBox="1"/>
          <p:nvPr/>
        </p:nvSpPr>
        <p:spPr>
          <a:xfrm>
            <a:off x="7411829" y="3321229"/>
            <a:ext cx="72072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B0D34"/>
              </a:buClr>
              <a:buSzPts val="1800"/>
              <a:buFont typeface="Arial"/>
              <a:buChar char="•"/>
            </a:pPr>
            <a:r>
              <a:rPr b="1" i="0" lang="en-US" sz="1800" u="none" cap="none" strike="noStrike">
                <a:solidFill>
                  <a:srgbClr val="0B0D34"/>
                </a:solidFill>
                <a:latin typeface="Arial"/>
                <a:ea typeface="Arial"/>
                <a:cs typeface="Arial"/>
                <a:sym typeface="Arial"/>
              </a:rPr>
              <a:t>Zongze Li</a:t>
            </a:r>
            <a:endParaRPr b="1" i="0" sz="1800" u="none" cap="none" strike="noStrike">
              <a:solidFill>
                <a:srgbClr val="0B0D34"/>
              </a:solidFill>
              <a:latin typeface="Arial"/>
              <a:ea typeface="Arial"/>
              <a:cs typeface="Arial"/>
              <a:sym typeface="Arial"/>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GeekPie_HPC Teammate, Junior</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Interesting Area: Database, Operating System</a:t>
            </a:r>
            <a:endParaRPr/>
          </a:p>
        </p:txBody>
      </p:sp>
      <p:sp>
        <p:nvSpPr>
          <p:cNvPr id="176" name="Google Shape;176;p33"/>
          <p:cNvSpPr txBox="1"/>
          <p:nvPr/>
        </p:nvSpPr>
        <p:spPr>
          <a:xfrm>
            <a:off x="7411830" y="4235987"/>
            <a:ext cx="72072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B0D34"/>
              </a:buClr>
              <a:buSzPts val="1800"/>
              <a:buFont typeface="Arial"/>
              <a:buChar char="•"/>
            </a:pPr>
            <a:r>
              <a:rPr b="1" i="0" lang="en-US" sz="1800" u="none" cap="none" strike="noStrike">
                <a:solidFill>
                  <a:srgbClr val="0B0D34"/>
                </a:solidFill>
                <a:latin typeface="Arial"/>
                <a:ea typeface="Arial"/>
                <a:cs typeface="Arial"/>
                <a:sym typeface="Arial"/>
              </a:rPr>
              <a:t>Yichi </a:t>
            </a:r>
            <a:r>
              <a:rPr b="1" lang="en-US" sz="1800">
                <a:solidFill>
                  <a:srgbClr val="0B0D34"/>
                </a:solidFill>
              </a:rPr>
              <a:t>Zhang</a:t>
            </a:r>
            <a:endParaRPr b="1" i="0" sz="1800" u="none" cap="none" strike="noStrike">
              <a:solidFill>
                <a:srgbClr val="0B0D34"/>
              </a:solidFill>
              <a:latin typeface="Arial"/>
              <a:ea typeface="Arial"/>
              <a:cs typeface="Arial"/>
              <a:sym typeface="Arial"/>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GeekPie_HPC Teammate, Sophomore</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Interesting Area: Operating Systems, Compilers</a:t>
            </a:r>
            <a:endParaRPr/>
          </a:p>
        </p:txBody>
      </p:sp>
      <p:sp>
        <p:nvSpPr>
          <p:cNvPr id="177" name="Google Shape;177;p33"/>
          <p:cNvSpPr txBox="1"/>
          <p:nvPr/>
        </p:nvSpPr>
        <p:spPr>
          <a:xfrm>
            <a:off x="7411830" y="5198133"/>
            <a:ext cx="72072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B0D34"/>
              </a:buClr>
              <a:buSzPts val="1800"/>
              <a:buFont typeface="Arial"/>
              <a:buChar char="•"/>
            </a:pPr>
            <a:r>
              <a:rPr b="1" i="0" lang="en-US" sz="1800" u="none" cap="none" strike="noStrike">
                <a:solidFill>
                  <a:srgbClr val="0B0D34"/>
                </a:solidFill>
                <a:latin typeface="Arial"/>
                <a:ea typeface="Arial"/>
                <a:cs typeface="Arial"/>
                <a:sym typeface="Arial"/>
              </a:rPr>
              <a:t>Lei </a:t>
            </a:r>
            <a:r>
              <a:rPr b="1" lang="en-US" sz="1800">
                <a:solidFill>
                  <a:srgbClr val="0B0D34"/>
                </a:solidFill>
              </a:rPr>
              <a:t>Huang</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GeekPie_HPC Teammate, Sophomore</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Interesting Area: Complexity, Formal Languages</a:t>
            </a:r>
            <a:endParaRPr/>
          </a:p>
        </p:txBody>
      </p:sp>
      <p:sp>
        <p:nvSpPr>
          <p:cNvPr id="178" name="Google Shape;178;p33"/>
          <p:cNvSpPr txBox="1"/>
          <p:nvPr/>
        </p:nvSpPr>
        <p:spPr>
          <a:xfrm>
            <a:off x="7411830" y="6146139"/>
            <a:ext cx="7207200" cy="923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B0D34"/>
              </a:buClr>
              <a:buSzPts val="1800"/>
              <a:buFont typeface="Arial"/>
              <a:buChar char="•"/>
            </a:pPr>
            <a:r>
              <a:rPr b="1" i="0" lang="en-US" sz="1800" u="none" cap="none" strike="noStrike">
                <a:solidFill>
                  <a:srgbClr val="0B0D34"/>
                </a:solidFill>
                <a:latin typeface="Arial"/>
                <a:ea typeface="Arial"/>
                <a:cs typeface="Arial"/>
                <a:sym typeface="Arial"/>
              </a:rPr>
              <a:t>Xuanjun </a:t>
            </a:r>
            <a:r>
              <a:rPr b="1" lang="en-US" sz="1800">
                <a:solidFill>
                  <a:srgbClr val="0B0D34"/>
                </a:solidFill>
              </a:rPr>
              <a:t>Wen</a:t>
            </a:r>
            <a:endParaRPr b="1" i="0" sz="1800" u="none" cap="none" strike="noStrike">
              <a:solidFill>
                <a:srgbClr val="0B0D34"/>
              </a:solidFill>
              <a:latin typeface="Arial"/>
              <a:ea typeface="Arial"/>
              <a:cs typeface="Arial"/>
              <a:sym typeface="Arial"/>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GeekPie_HPC Teammate, Sophomore</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Interesting Area: Linux Operations and Maintenance</a:t>
            </a:r>
            <a:endParaRPr/>
          </a:p>
        </p:txBody>
      </p:sp>
      <p:pic>
        <p:nvPicPr>
          <p:cNvPr id="179" name="Google Shape;179;p33"/>
          <p:cNvPicPr preferRelativeResize="0"/>
          <p:nvPr/>
        </p:nvPicPr>
        <p:blipFill rotWithShape="1">
          <a:blip r:embed="rId4">
            <a:alphaModFix/>
          </a:blip>
          <a:srcRect b="0" l="0" r="0" t="0"/>
          <a:stretch/>
        </p:blipFill>
        <p:spPr>
          <a:xfrm>
            <a:off x="857750" y="5887601"/>
            <a:ext cx="1285652" cy="1714202"/>
          </a:xfrm>
          <a:prstGeom prst="rect">
            <a:avLst/>
          </a:prstGeom>
          <a:noFill/>
          <a:ln>
            <a:noFill/>
          </a:ln>
        </p:spPr>
      </p:pic>
      <p:sp>
        <p:nvSpPr>
          <p:cNvPr id="180" name="Google Shape;180;p33"/>
          <p:cNvSpPr txBox="1"/>
          <p:nvPr/>
        </p:nvSpPr>
        <p:spPr>
          <a:xfrm>
            <a:off x="2395840" y="5887599"/>
            <a:ext cx="4346100" cy="2031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B0D34"/>
              </a:buClr>
              <a:buSzPts val="1800"/>
              <a:buFont typeface="Arial"/>
              <a:buChar char="•"/>
            </a:pPr>
            <a:r>
              <a:rPr b="1" lang="en-US" sz="1800">
                <a:solidFill>
                  <a:srgbClr val="0B0D34"/>
                </a:solidFill>
                <a:latin typeface="Arial"/>
                <a:ea typeface="Arial"/>
                <a:cs typeface="Arial"/>
                <a:sym typeface="Arial"/>
              </a:rPr>
              <a:t>Rui </a:t>
            </a:r>
            <a:r>
              <a:rPr b="1" lang="en-US" sz="1800">
                <a:solidFill>
                  <a:srgbClr val="0B0D34"/>
                </a:solidFill>
              </a:rPr>
              <a:t>Fan</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GeekPie_HPC Advisor</a:t>
            </a:r>
            <a:endParaRPr/>
          </a:p>
          <a:p>
            <a:pPr indent="-285750" lvl="1" marL="1017270" marR="0" rtl="0" algn="l">
              <a:spcBef>
                <a:spcPts val="0"/>
              </a:spcBef>
              <a:spcAft>
                <a:spcPts val="0"/>
              </a:spcAft>
              <a:buClr>
                <a:srgbClr val="4349D5"/>
              </a:buClr>
              <a:buSzPts val="1800"/>
              <a:buFont typeface="Arial"/>
              <a:buChar char="•"/>
            </a:pPr>
            <a:r>
              <a:rPr b="0" i="0" lang="en-US" sz="1800" u="none" cap="none" strike="noStrike">
                <a:solidFill>
                  <a:srgbClr val="4349D5"/>
                </a:solidFill>
                <a:latin typeface="Arial"/>
                <a:ea typeface="Arial"/>
                <a:cs typeface="Arial"/>
                <a:sym typeface="Arial"/>
              </a:rPr>
              <a:t>Parallel and distributed computing, design of efficient algorithms and algorithmic solutions to problems on large datasets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0"/>
          <p:cNvSpPr txBox="1"/>
          <p:nvPr>
            <p:ph type="title"/>
          </p:nvPr>
        </p:nvSpPr>
        <p:spPr>
          <a:xfrm>
            <a:off x="245660" y="77002"/>
            <a:ext cx="12051000" cy="10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Bridges-2: speed up</a:t>
            </a:r>
            <a:endParaRPr/>
          </a:p>
        </p:txBody>
      </p:sp>
      <p:sp>
        <p:nvSpPr>
          <p:cNvPr id="430" name="Google Shape;430;p60"/>
          <p:cNvSpPr txBox="1"/>
          <p:nvPr>
            <p:ph idx="1" type="body"/>
          </p:nvPr>
        </p:nvSpPr>
        <p:spPr>
          <a:xfrm>
            <a:off x="487678" y="1534296"/>
            <a:ext cx="5793600" cy="801300"/>
          </a:xfrm>
          <a:prstGeom prst="rect">
            <a:avLst/>
          </a:prstGeom>
        </p:spPr>
        <p:txBody>
          <a:bodyPr anchorCtr="0" anchor="t" bIns="0" lIns="0" spcFirstLastPara="1" rIns="0" wrap="square" tIns="0">
            <a:noAutofit/>
          </a:bodyPr>
          <a:lstStyle/>
          <a:p>
            <a:pPr indent="-452119" lvl="0" marL="452119" rtl="0" algn="l">
              <a:spcBef>
                <a:spcPts val="480"/>
              </a:spcBef>
              <a:spcAft>
                <a:spcPts val="0"/>
              </a:spcAft>
              <a:buClr>
                <a:srgbClr val="000000"/>
              </a:buClr>
              <a:buSzPts val="2400"/>
              <a:buChar char="●"/>
            </a:pPr>
            <a:r>
              <a:rPr lang="en-US"/>
              <a:t>Bridges-2: 1 CCX share 1 L3 cache</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Clr>
                <a:schemeClr val="dk2"/>
              </a:buClr>
              <a:buSzPts val="2400"/>
              <a:buFont typeface="Arial"/>
              <a:buNone/>
            </a:pPr>
            <a:r>
              <a:t/>
            </a:r>
            <a:endParaRPr/>
          </a:p>
          <a:p>
            <a:pPr indent="0" lvl="0" marL="0" rtl="0" algn="l">
              <a:spcBef>
                <a:spcPts val="360"/>
              </a:spcBef>
              <a:spcAft>
                <a:spcPts val="0"/>
              </a:spcAft>
              <a:buNone/>
            </a:pPr>
            <a:r>
              <a:t/>
            </a:r>
            <a:endParaRPr/>
          </a:p>
        </p:txBody>
      </p:sp>
      <p:pic>
        <p:nvPicPr>
          <p:cNvPr id="431" name="Google Shape;431;p60"/>
          <p:cNvPicPr preferRelativeResize="0"/>
          <p:nvPr/>
        </p:nvPicPr>
        <p:blipFill rotWithShape="1">
          <a:blip r:embed="rId3">
            <a:alphaModFix/>
          </a:blip>
          <a:srcRect b="0" l="0" r="29775" t="0"/>
          <a:stretch/>
        </p:blipFill>
        <p:spPr>
          <a:xfrm>
            <a:off x="678375" y="2003750"/>
            <a:ext cx="6538598" cy="2623300"/>
          </a:xfrm>
          <a:prstGeom prst="rect">
            <a:avLst/>
          </a:prstGeom>
          <a:noFill/>
          <a:ln>
            <a:noFill/>
          </a:ln>
        </p:spPr>
      </p:pic>
      <p:sp>
        <p:nvSpPr>
          <p:cNvPr id="432" name="Google Shape;432;p60"/>
          <p:cNvSpPr txBox="1"/>
          <p:nvPr/>
        </p:nvSpPr>
        <p:spPr>
          <a:xfrm>
            <a:off x="738050" y="4836075"/>
            <a:ext cx="6843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t>Each 3 ranks bound to 1 CCX</a:t>
            </a:r>
            <a:endParaRPr b="1" sz="2300"/>
          </a:p>
          <a:p>
            <a:pPr indent="0" lvl="0" marL="0" rtl="0" algn="l">
              <a:spcBef>
                <a:spcPts val="0"/>
              </a:spcBef>
              <a:spcAft>
                <a:spcPts val="0"/>
              </a:spcAft>
              <a:buNone/>
            </a:pPr>
            <a:r>
              <a:rPr b="1" lang="en-US" sz="2300"/>
              <a:t>openmpi:</a:t>
            </a:r>
            <a:r>
              <a:rPr lang="en-US" sz="2300"/>
              <a:t> </a:t>
            </a:r>
            <a:r>
              <a:rPr lang="en-US" sz="2300">
                <a:latin typeface="Times New Roman"/>
                <a:ea typeface="Times New Roman"/>
                <a:cs typeface="Times New Roman"/>
                <a:sym typeface="Times New Roman"/>
              </a:rPr>
              <a:t>--map-by ppr:3:l3cache </a:t>
            </a:r>
            <a:endParaRPr sz="2300">
              <a:latin typeface="Times New Roman"/>
              <a:ea typeface="Times New Roman"/>
              <a:cs typeface="Times New Roman"/>
              <a:sym typeface="Times New Roman"/>
            </a:endParaRPr>
          </a:p>
        </p:txBody>
      </p:sp>
      <p:pic>
        <p:nvPicPr>
          <p:cNvPr id="433" name="Google Shape;433;p60"/>
          <p:cNvPicPr preferRelativeResize="0"/>
          <p:nvPr/>
        </p:nvPicPr>
        <p:blipFill>
          <a:blip r:embed="rId4">
            <a:alphaModFix/>
          </a:blip>
          <a:stretch>
            <a:fillRect/>
          </a:stretch>
        </p:blipFill>
        <p:spPr>
          <a:xfrm>
            <a:off x="8051775" y="1747801"/>
            <a:ext cx="4717150" cy="4516849"/>
          </a:xfrm>
          <a:prstGeom prst="rect">
            <a:avLst/>
          </a:prstGeom>
          <a:noFill/>
          <a:ln>
            <a:noFill/>
          </a:ln>
        </p:spPr>
      </p:pic>
      <p:pic>
        <p:nvPicPr>
          <p:cNvPr id="434" name="Google Shape;434;p60"/>
          <p:cNvPicPr preferRelativeResize="0"/>
          <p:nvPr/>
        </p:nvPicPr>
        <p:blipFill>
          <a:blip r:embed="rId5">
            <a:alphaModFix/>
          </a:blip>
          <a:stretch>
            <a:fillRect/>
          </a:stretch>
        </p:blipFill>
        <p:spPr>
          <a:xfrm>
            <a:off x="8071100" y="6029950"/>
            <a:ext cx="2667000" cy="409575"/>
          </a:xfrm>
          <a:prstGeom prst="rect">
            <a:avLst/>
          </a:prstGeom>
          <a:noFill/>
          <a:ln>
            <a:noFill/>
          </a:ln>
        </p:spPr>
      </p:pic>
      <p:sp>
        <p:nvSpPr>
          <p:cNvPr id="435" name="Google Shape;435;p60"/>
          <p:cNvSpPr txBox="1"/>
          <p:nvPr/>
        </p:nvSpPr>
        <p:spPr>
          <a:xfrm>
            <a:off x="8147025" y="1347600"/>
            <a:ext cx="445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Final Result:</a:t>
            </a:r>
            <a:endParaRPr sz="1700"/>
          </a:p>
        </p:txBody>
      </p:sp>
      <p:sp>
        <p:nvSpPr>
          <p:cNvPr id="436" name="Google Shape;436;p60"/>
          <p:cNvSpPr txBox="1"/>
          <p:nvPr/>
        </p:nvSpPr>
        <p:spPr>
          <a:xfrm>
            <a:off x="537375" y="5926550"/>
            <a:ext cx="667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Compared with the same parameter previous result, this approach speeds up by </a:t>
            </a:r>
            <a:r>
              <a:rPr lang="en-US" sz="1800">
                <a:solidFill>
                  <a:schemeClr val="dk1"/>
                </a:solidFill>
              </a:rPr>
              <a:t>2</a:t>
            </a:r>
            <a:r>
              <a:rPr lang="en-US" sz="1800">
                <a:solidFill>
                  <a:schemeClr val="dk1"/>
                </a:solidFill>
              </a:rPr>
              <a:t>0% </a:t>
            </a:r>
            <a:endParaRPr b="1"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1"/>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sp>
        <p:nvSpPr>
          <p:cNvPr id="442" name="Google Shape;442;p61"/>
          <p:cNvSpPr txBox="1"/>
          <p:nvPr/>
        </p:nvSpPr>
        <p:spPr>
          <a:xfrm>
            <a:off x="795475" y="1531025"/>
            <a:ext cx="471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rPr>
              <a:t>Primary Input Analysis </a:t>
            </a:r>
            <a:endParaRPr b="1" sz="1800"/>
          </a:p>
        </p:txBody>
      </p:sp>
      <p:pic>
        <p:nvPicPr>
          <p:cNvPr id="443" name="Google Shape;443;p61"/>
          <p:cNvPicPr preferRelativeResize="0"/>
          <p:nvPr/>
        </p:nvPicPr>
        <p:blipFill rotWithShape="1">
          <a:blip r:embed="rId3">
            <a:alphaModFix/>
          </a:blip>
          <a:srcRect b="-576" l="-484" r="-494" t="-576"/>
          <a:stretch/>
        </p:blipFill>
        <p:spPr>
          <a:xfrm>
            <a:off x="1445099" y="2807750"/>
            <a:ext cx="5949876" cy="4487525"/>
          </a:xfrm>
          <a:prstGeom prst="rect">
            <a:avLst/>
          </a:prstGeom>
          <a:noFill/>
          <a:ln>
            <a:noFill/>
          </a:ln>
        </p:spPr>
      </p:pic>
      <p:pic>
        <p:nvPicPr>
          <p:cNvPr id="444" name="Google Shape;444;p61"/>
          <p:cNvPicPr preferRelativeResize="0"/>
          <p:nvPr/>
        </p:nvPicPr>
        <p:blipFill>
          <a:blip r:embed="rId4">
            <a:alphaModFix/>
          </a:blip>
          <a:stretch>
            <a:fillRect/>
          </a:stretch>
        </p:blipFill>
        <p:spPr>
          <a:xfrm>
            <a:off x="8319225" y="2807750"/>
            <a:ext cx="4986150" cy="4487525"/>
          </a:xfrm>
          <a:prstGeom prst="rect">
            <a:avLst/>
          </a:prstGeom>
          <a:noFill/>
          <a:ln>
            <a:noFill/>
          </a:ln>
        </p:spPr>
      </p:pic>
      <p:sp>
        <p:nvSpPr>
          <p:cNvPr id="445" name="Google Shape;445;p61"/>
          <p:cNvSpPr txBox="1"/>
          <p:nvPr/>
        </p:nvSpPr>
        <p:spPr>
          <a:xfrm>
            <a:off x="1445100" y="2322825"/>
            <a:ext cx="154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CP-W256</a:t>
            </a:r>
            <a:endParaRPr sz="1800"/>
          </a:p>
        </p:txBody>
      </p:sp>
      <p:sp>
        <p:nvSpPr>
          <p:cNvPr id="446" name="Google Shape;446;p61"/>
          <p:cNvSpPr txBox="1"/>
          <p:nvPr/>
        </p:nvSpPr>
        <p:spPr>
          <a:xfrm>
            <a:off x="8319225" y="2322825"/>
            <a:ext cx="36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Supercell_11layer</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sp>
        <p:nvSpPr>
          <p:cNvPr id="452" name="Google Shape;452;p62"/>
          <p:cNvSpPr txBox="1"/>
          <p:nvPr/>
        </p:nvSpPr>
        <p:spPr>
          <a:xfrm>
            <a:off x="530226" y="1421700"/>
            <a:ext cx="7365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We first using ITAC profiler to analyze two input.</a:t>
            </a:r>
            <a:endParaRPr sz="2400"/>
          </a:p>
        </p:txBody>
      </p:sp>
      <p:pic>
        <p:nvPicPr>
          <p:cNvPr id="453" name="Google Shape;453;p62"/>
          <p:cNvPicPr preferRelativeResize="0"/>
          <p:nvPr/>
        </p:nvPicPr>
        <p:blipFill rotWithShape="1">
          <a:blip r:embed="rId3">
            <a:alphaModFix/>
          </a:blip>
          <a:srcRect b="0" l="0" r="0" t="0"/>
          <a:stretch/>
        </p:blipFill>
        <p:spPr>
          <a:xfrm>
            <a:off x="665480" y="1948815"/>
            <a:ext cx="13573760" cy="2720340"/>
          </a:xfrm>
          <a:prstGeom prst="rect">
            <a:avLst/>
          </a:prstGeom>
          <a:noFill/>
          <a:ln>
            <a:noFill/>
          </a:ln>
        </p:spPr>
      </p:pic>
      <p:pic>
        <p:nvPicPr>
          <p:cNvPr id="454" name="Google Shape;454;p62"/>
          <p:cNvPicPr preferRelativeResize="0"/>
          <p:nvPr/>
        </p:nvPicPr>
        <p:blipFill rotWithShape="1">
          <a:blip r:embed="rId4">
            <a:alphaModFix/>
          </a:blip>
          <a:srcRect b="0" l="0" r="0" t="0"/>
          <a:stretch/>
        </p:blipFill>
        <p:spPr>
          <a:xfrm>
            <a:off x="530225" y="4860290"/>
            <a:ext cx="13677900" cy="2750185"/>
          </a:xfrm>
          <a:prstGeom prst="rect">
            <a:avLst/>
          </a:prstGeom>
          <a:noFill/>
          <a:ln>
            <a:noFill/>
          </a:ln>
        </p:spPr>
      </p:pic>
      <p:sp>
        <p:nvSpPr>
          <p:cNvPr id="455" name="Google Shape;455;p62"/>
          <p:cNvSpPr txBox="1"/>
          <p:nvPr/>
        </p:nvSpPr>
        <p:spPr>
          <a:xfrm>
            <a:off x="3378195" y="4114800"/>
            <a:ext cx="2773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2F4E74"/>
                </a:solidFill>
                <a:latin typeface="Arial"/>
                <a:ea typeface="Arial"/>
                <a:cs typeface="Arial"/>
                <a:sym typeface="Arial"/>
              </a:rPr>
              <a:t>MPI Bound!</a:t>
            </a:r>
            <a:endParaRPr sz="3600">
              <a:solidFill>
                <a:schemeClr val="dk1"/>
              </a:solidFill>
              <a:latin typeface="Arial"/>
              <a:ea typeface="Arial"/>
              <a:cs typeface="Arial"/>
              <a:sym typeface="Arial"/>
            </a:endParaRPr>
          </a:p>
        </p:txBody>
      </p:sp>
      <p:sp>
        <p:nvSpPr>
          <p:cNvPr id="456" name="Google Shape;456;p62"/>
          <p:cNvSpPr/>
          <p:nvPr/>
        </p:nvSpPr>
        <p:spPr>
          <a:xfrm>
            <a:off x="6151880" y="3068955"/>
            <a:ext cx="666115" cy="605790"/>
          </a:xfrm>
          <a:prstGeom prst="roundRect">
            <a:avLst>
              <a:gd fmla="val 16667"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62"/>
          <p:cNvSpPr/>
          <p:nvPr/>
        </p:nvSpPr>
        <p:spPr>
          <a:xfrm>
            <a:off x="6363970" y="6029960"/>
            <a:ext cx="666115" cy="605790"/>
          </a:xfrm>
          <a:prstGeom prst="roundRect">
            <a:avLst>
              <a:gd fmla="val 16667"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8" name="Google Shape;458;p62"/>
          <p:cNvSpPr txBox="1"/>
          <p:nvPr/>
        </p:nvSpPr>
        <p:spPr>
          <a:xfrm>
            <a:off x="2311550" y="3108888"/>
            <a:ext cx="20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Sum : 142.7s</a:t>
            </a:r>
            <a:endParaRPr/>
          </a:p>
        </p:txBody>
      </p:sp>
      <p:sp>
        <p:nvSpPr>
          <p:cNvPr id="459" name="Google Shape;459;p62"/>
          <p:cNvSpPr txBox="1"/>
          <p:nvPr/>
        </p:nvSpPr>
        <p:spPr>
          <a:xfrm>
            <a:off x="2311550" y="6035275"/>
            <a:ext cx="20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Sum : 1505.8s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3"/>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pic>
        <p:nvPicPr>
          <p:cNvPr id="465" name="Google Shape;465;p63"/>
          <p:cNvPicPr preferRelativeResize="0"/>
          <p:nvPr/>
        </p:nvPicPr>
        <p:blipFill rotWithShape="1">
          <a:blip r:embed="rId3">
            <a:alphaModFix/>
          </a:blip>
          <a:srcRect b="0" l="0" r="0" t="0"/>
          <a:stretch/>
        </p:blipFill>
        <p:spPr>
          <a:xfrm>
            <a:off x="755650" y="3863975"/>
            <a:ext cx="13531215" cy="3678555"/>
          </a:xfrm>
          <a:prstGeom prst="rect">
            <a:avLst/>
          </a:prstGeom>
          <a:noFill/>
          <a:ln>
            <a:noFill/>
          </a:ln>
        </p:spPr>
      </p:pic>
      <p:sp>
        <p:nvSpPr>
          <p:cNvPr id="466" name="Google Shape;466;p63"/>
          <p:cNvSpPr/>
          <p:nvPr/>
        </p:nvSpPr>
        <p:spPr>
          <a:xfrm>
            <a:off x="2482215" y="4243705"/>
            <a:ext cx="375285" cy="3298825"/>
          </a:xfrm>
          <a:prstGeom prst="rect">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67" name="Google Shape;467;p63"/>
          <p:cNvCxnSpPr>
            <a:stCxn id="466" idx="0"/>
          </p:cNvCxnSpPr>
          <p:nvPr/>
        </p:nvCxnSpPr>
        <p:spPr>
          <a:xfrm flipH="1" rot="10800000">
            <a:off x="2669858" y="3529405"/>
            <a:ext cx="696000" cy="714300"/>
          </a:xfrm>
          <a:prstGeom prst="straightConnector1">
            <a:avLst/>
          </a:prstGeom>
          <a:noFill/>
          <a:ln cap="flat" cmpd="sng" w="28575">
            <a:solidFill>
              <a:srgbClr val="00CC00"/>
            </a:solidFill>
            <a:prstDash val="solid"/>
            <a:round/>
            <a:headEnd len="sm" w="sm" type="none"/>
            <a:tailEnd len="med" w="med" type="stealth"/>
          </a:ln>
        </p:spPr>
      </p:cxnSp>
      <p:pic>
        <p:nvPicPr>
          <p:cNvPr id="468" name="Google Shape;468;p63"/>
          <p:cNvPicPr preferRelativeResize="0"/>
          <p:nvPr/>
        </p:nvPicPr>
        <p:blipFill rotWithShape="1">
          <a:blip r:embed="rId4">
            <a:alphaModFix/>
          </a:blip>
          <a:srcRect b="0" l="0" r="0" t="0"/>
          <a:stretch/>
        </p:blipFill>
        <p:spPr>
          <a:xfrm>
            <a:off x="3366135" y="767715"/>
            <a:ext cx="9870440" cy="2904490"/>
          </a:xfrm>
          <a:prstGeom prst="rect">
            <a:avLst/>
          </a:prstGeom>
          <a:noFill/>
          <a:ln>
            <a:noFill/>
          </a:ln>
        </p:spPr>
      </p:pic>
      <p:sp>
        <p:nvSpPr>
          <p:cNvPr id="469" name="Google Shape;469;p63"/>
          <p:cNvSpPr txBox="1"/>
          <p:nvPr/>
        </p:nvSpPr>
        <p:spPr>
          <a:xfrm>
            <a:off x="755650" y="1615440"/>
            <a:ext cx="2101850" cy="999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MPI_Alltoall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Sends data from all to all processes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4"/>
          <p:cNvPicPr preferRelativeResize="0"/>
          <p:nvPr/>
        </p:nvPicPr>
        <p:blipFill>
          <a:blip r:embed="rId3">
            <a:alphaModFix/>
          </a:blip>
          <a:stretch>
            <a:fillRect/>
          </a:stretch>
        </p:blipFill>
        <p:spPr>
          <a:xfrm>
            <a:off x="4873752" y="1508760"/>
            <a:ext cx="9116569" cy="6053328"/>
          </a:xfrm>
          <a:prstGeom prst="rect">
            <a:avLst/>
          </a:prstGeom>
          <a:noFill/>
          <a:ln>
            <a:noFill/>
          </a:ln>
        </p:spPr>
      </p:pic>
      <p:sp>
        <p:nvSpPr>
          <p:cNvPr id="475" name="Google Shape;475;p64"/>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sp>
        <p:nvSpPr>
          <p:cNvPr id="476" name="Google Shape;476;p64"/>
          <p:cNvSpPr txBox="1"/>
          <p:nvPr/>
        </p:nvSpPr>
        <p:spPr>
          <a:xfrm>
            <a:off x="822960" y="1604010"/>
            <a:ext cx="4046220" cy="21710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Some strategies to </a:t>
            </a:r>
            <a:r>
              <a:rPr lang="en-US" sz="1800">
                <a:solidFill>
                  <a:schemeClr val="dk1"/>
                </a:solidFill>
                <a:latin typeface="Arial"/>
                <a:ea typeface="Arial"/>
                <a:cs typeface="Arial"/>
                <a:sym typeface="Arial"/>
              </a:rPr>
              <a:t>solve </a:t>
            </a:r>
            <a:r>
              <a:rPr lang="en-US" sz="1800">
                <a:solidFill>
                  <a:schemeClr val="dk1"/>
                </a:solidFill>
                <a:latin typeface="Arial"/>
                <a:ea typeface="Arial"/>
                <a:cs typeface="Arial"/>
                <a:sym typeface="Arial"/>
              </a:rPr>
              <a:t>it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MPI rank configuration change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Run with different libraries</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Code change</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Google Shape;477;p64"/>
          <p:cNvSpPr/>
          <p:nvPr/>
        </p:nvSpPr>
        <p:spPr>
          <a:xfrm>
            <a:off x="1283970" y="2172335"/>
            <a:ext cx="3390265" cy="375285"/>
          </a:xfrm>
          <a:prstGeom prst="roundRect">
            <a:avLst>
              <a:gd fmla="val 16667"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64"/>
          <p:cNvSpPr txBox="1"/>
          <p:nvPr/>
        </p:nvSpPr>
        <p:spPr>
          <a:xfrm>
            <a:off x="1986280" y="6460490"/>
            <a:ext cx="2687955" cy="7753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Scalability of CP-W256 input in bridges</a:t>
            </a:r>
            <a:r>
              <a:rPr lang="en-US" sz="1800">
                <a:solidFill>
                  <a:schemeClr val="dk1"/>
                </a:solidFill>
              </a:rPr>
              <a:t>-2</a:t>
            </a:r>
            <a:r>
              <a:rPr lang="en-US" sz="1800">
                <a:solidFill>
                  <a:schemeClr val="dk1"/>
                </a:solidFill>
                <a:latin typeface="Arial"/>
                <a:ea typeface="Arial"/>
                <a:cs typeface="Arial"/>
                <a:sym typeface="Arial"/>
              </a:rPr>
              <a:t> cluster</a:t>
            </a:r>
            <a:endParaRPr/>
          </a:p>
        </p:txBody>
      </p:sp>
      <p:pic>
        <p:nvPicPr>
          <p:cNvPr descr="333438303937343b333633333030303b52fe" id="479" name="Google Shape;479;p64"/>
          <p:cNvPicPr preferRelativeResize="0"/>
          <p:nvPr/>
        </p:nvPicPr>
        <p:blipFill rotWithShape="1">
          <a:blip r:embed="rId4">
            <a:alphaModFix/>
          </a:blip>
          <a:srcRect b="0" l="0" r="0" t="0"/>
          <a:stretch/>
        </p:blipFill>
        <p:spPr>
          <a:xfrm>
            <a:off x="645160" y="2172335"/>
            <a:ext cx="443230" cy="443230"/>
          </a:xfrm>
          <a:prstGeom prst="rect">
            <a:avLst/>
          </a:prstGeom>
          <a:noFill/>
          <a:ln>
            <a:noFill/>
          </a:ln>
        </p:spPr>
      </p:pic>
      <p:sp>
        <p:nvSpPr>
          <p:cNvPr id="480" name="Google Shape;480;p64"/>
          <p:cNvSpPr/>
          <p:nvPr/>
        </p:nvSpPr>
        <p:spPr>
          <a:xfrm>
            <a:off x="10362747" y="6811975"/>
            <a:ext cx="532800" cy="480600"/>
          </a:xfrm>
          <a:prstGeom prst="roundRect">
            <a:avLst>
              <a:gd fmla="val 16667" name="adj"/>
            </a:avLst>
          </a:prstGeom>
          <a:noFill/>
          <a:ln cap="flat" cmpd="sng" w="2540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64"/>
          <p:cNvSpPr/>
          <p:nvPr/>
        </p:nvSpPr>
        <p:spPr>
          <a:xfrm>
            <a:off x="12392800" y="6811975"/>
            <a:ext cx="1544400" cy="480600"/>
          </a:xfrm>
          <a:prstGeom prst="roundRect">
            <a:avLst>
              <a:gd fmla="val 16667" name="adj"/>
            </a:avLst>
          </a:prstGeom>
          <a:noFill/>
          <a:ln cap="flat" cmpd="sng" w="2540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82" name="Google Shape;482;p64"/>
          <p:cNvPicPr preferRelativeResize="0"/>
          <p:nvPr/>
        </p:nvPicPr>
        <p:blipFill>
          <a:blip r:embed="rId5">
            <a:alphaModFix/>
          </a:blip>
          <a:stretch>
            <a:fillRect/>
          </a:stretch>
        </p:blipFill>
        <p:spPr>
          <a:xfrm>
            <a:off x="596725" y="4574038"/>
            <a:ext cx="4224026" cy="847759"/>
          </a:xfrm>
          <a:prstGeom prst="rect">
            <a:avLst/>
          </a:prstGeom>
          <a:noFill/>
          <a:ln>
            <a:noFill/>
          </a:ln>
        </p:spPr>
      </p:pic>
      <p:sp>
        <p:nvSpPr>
          <p:cNvPr id="483" name="Google Shape;483;p64"/>
          <p:cNvSpPr/>
          <p:nvPr/>
        </p:nvSpPr>
        <p:spPr>
          <a:xfrm>
            <a:off x="4426400" y="5183650"/>
            <a:ext cx="443400" cy="310800"/>
          </a:xfrm>
          <a:prstGeom prst="roundRect">
            <a:avLst>
              <a:gd fmla="val 16667" name="adj"/>
            </a:avLst>
          </a:prstGeom>
          <a:noFill/>
          <a:ln cap="flat" cmpd="sng" w="2540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65"/>
          <p:cNvPicPr preferRelativeResize="0"/>
          <p:nvPr/>
        </p:nvPicPr>
        <p:blipFill>
          <a:blip r:embed="rId3">
            <a:alphaModFix/>
          </a:blip>
          <a:stretch>
            <a:fillRect/>
          </a:stretch>
        </p:blipFill>
        <p:spPr>
          <a:xfrm>
            <a:off x="4869800" y="1505300"/>
            <a:ext cx="9117499" cy="6056726"/>
          </a:xfrm>
          <a:prstGeom prst="rect">
            <a:avLst/>
          </a:prstGeom>
          <a:noFill/>
          <a:ln>
            <a:noFill/>
          </a:ln>
        </p:spPr>
      </p:pic>
      <p:sp>
        <p:nvSpPr>
          <p:cNvPr id="489" name="Google Shape;489;p65"/>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sp>
        <p:nvSpPr>
          <p:cNvPr id="490" name="Google Shape;490;p65"/>
          <p:cNvSpPr txBox="1"/>
          <p:nvPr/>
        </p:nvSpPr>
        <p:spPr>
          <a:xfrm>
            <a:off x="822960" y="1604010"/>
            <a:ext cx="4046220" cy="21710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Some strategies to solve it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MPI rank configuration change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Run with different libraries</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Code change</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65"/>
          <p:cNvSpPr/>
          <p:nvPr/>
        </p:nvSpPr>
        <p:spPr>
          <a:xfrm>
            <a:off x="1283970" y="2172335"/>
            <a:ext cx="3390265" cy="375285"/>
          </a:xfrm>
          <a:prstGeom prst="roundRect">
            <a:avLst>
              <a:gd fmla="val 16667"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2" name="Google Shape;492;p65"/>
          <p:cNvSpPr txBox="1"/>
          <p:nvPr/>
        </p:nvSpPr>
        <p:spPr>
          <a:xfrm>
            <a:off x="1986280" y="6460490"/>
            <a:ext cx="2688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Scalability of supercell input in bridges-2 cluster</a:t>
            </a:r>
            <a:endParaRPr/>
          </a:p>
        </p:txBody>
      </p:sp>
      <p:sp>
        <p:nvSpPr>
          <p:cNvPr id="493" name="Google Shape;493;p65"/>
          <p:cNvSpPr/>
          <p:nvPr/>
        </p:nvSpPr>
        <p:spPr>
          <a:xfrm>
            <a:off x="10637976" y="6813925"/>
            <a:ext cx="261000" cy="480600"/>
          </a:xfrm>
          <a:prstGeom prst="roundRect">
            <a:avLst>
              <a:gd fmla="val 16667" name="adj"/>
            </a:avLst>
          </a:prstGeom>
          <a:noFill/>
          <a:ln cap="flat" cmpd="sng" w="2540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333438303937343b333633333030303b52fe" id="494" name="Google Shape;494;p65"/>
          <p:cNvPicPr preferRelativeResize="0"/>
          <p:nvPr/>
        </p:nvPicPr>
        <p:blipFill rotWithShape="1">
          <a:blip r:embed="rId4">
            <a:alphaModFix/>
          </a:blip>
          <a:srcRect b="0" l="0" r="0" t="0"/>
          <a:stretch/>
        </p:blipFill>
        <p:spPr>
          <a:xfrm>
            <a:off x="645160" y="2172335"/>
            <a:ext cx="443230" cy="443230"/>
          </a:xfrm>
          <a:prstGeom prst="rect">
            <a:avLst/>
          </a:prstGeom>
          <a:noFill/>
          <a:ln>
            <a:noFill/>
          </a:ln>
        </p:spPr>
      </p:pic>
      <p:sp>
        <p:nvSpPr>
          <p:cNvPr id="495" name="Google Shape;495;p65"/>
          <p:cNvSpPr/>
          <p:nvPr/>
        </p:nvSpPr>
        <p:spPr>
          <a:xfrm>
            <a:off x="12538049" y="6813925"/>
            <a:ext cx="1398000" cy="480600"/>
          </a:xfrm>
          <a:prstGeom prst="roundRect">
            <a:avLst>
              <a:gd fmla="val 16667" name="adj"/>
            </a:avLst>
          </a:prstGeom>
          <a:noFill/>
          <a:ln cap="flat" cmpd="sng" w="2540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96" name="Google Shape;496;p65"/>
          <p:cNvPicPr preferRelativeResize="0"/>
          <p:nvPr/>
        </p:nvPicPr>
        <p:blipFill>
          <a:blip r:embed="rId5">
            <a:alphaModFix/>
          </a:blip>
          <a:stretch>
            <a:fillRect/>
          </a:stretch>
        </p:blipFill>
        <p:spPr>
          <a:xfrm>
            <a:off x="594360" y="4572000"/>
            <a:ext cx="4224528" cy="850392"/>
          </a:xfrm>
          <a:prstGeom prst="rect">
            <a:avLst/>
          </a:prstGeom>
          <a:noFill/>
          <a:ln>
            <a:noFill/>
          </a:ln>
        </p:spPr>
      </p:pic>
      <p:sp>
        <p:nvSpPr>
          <p:cNvPr id="497" name="Google Shape;497;p65"/>
          <p:cNvSpPr/>
          <p:nvPr/>
        </p:nvSpPr>
        <p:spPr>
          <a:xfrm>
            <a:off x="4426400" y="5183650"/>
            <a:ext cx="443400" cy="310800"/>
          </a:xfrm>
          <a:prstGeom prst="roundRect">
            <a:avLst>
              <a:gd fmla="val 16667" name="adj"/>
            </a:avLst>
          </a:prstGeom>
          <a:noFill/>
          <a:ln cap="flat" cmpd="sng" w="2540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pic>
        <p:nvPicPr>
          <p:cNvPr id="503" name="Google Shape;503;p66"/>
          <p:cNvPicPr preferRelativeResize="0"/>
          <p:nvPr/>
        </p:nvPicPr>
        <p:blipFill rotWithShape="1">
          <a:blip r:embed="rId3">
            <a:alphaModFix/>
          </a:blip>
          <a:srcRect b="0" l="0" r="50448" t="0"/>
          <a:stretch/>
        </p:blipFill>
        <p:spPr>
          <a:xfrm>
            <a:off x="5546725" y="1604010"/>
            <a:ext cx="5490210" cy="5749290"/>
          </a:xfrm>
          <a:prstGeom prst="rect">
            <a:avLst/>
          </a:prstGeom>
          <a:noFill/>
          <a:ln>
            <a:noFill/>
          </a:ln>
        </p:spPr>
      </p:pic>
      <p:sp>
        <p:nvSpPr>
          <p:cNvPr id="504" name="Google Shape;504;p66"/>
          <p:cNvSpPr/>
          <p:nvPr/>
        </p:nvSpPr>
        <p:spPr>
          <a:xfrm>
            <a:off x="11727815" y="2788285"/>
            <a:ext cx="1749425" cy="98679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46000" y="135000"/>
                </a:lnTo>
              </a:path>
            </a:pathLst>
          </a:custGeom>
          <a:solidFill>
            <a:srgbClr val="81A2CC"/>
          </a:solidFill>
          <a:ln cap="flat" cmpd="sng" w="12700">
            <a:solidFill>
              <a:srgbClr val="2D4B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One L3 cache</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Four cores</a:t>
            </a:r>
            <a:endParaRPr/>
          </a:p>
        </p:txBody>
      </p:sp>
      <p:sp>
        <p:nvSpPr>
          <p:cNvPr id="505" name="Google Shape;505;p66"/>
          <p:cNvSpPr/>
          <p:nvPr/>
        </p:nvSpPr>
        <p:spPr>
          <a:xfrm>
            <a:off x="12359640" y="4138295"/>
            <a:ext cx="485775" cy="979170"/>
          </a:xfrm>
          <a:prstGeom prst="downArrow">
            <a:avLst>
              <a:gd fmla="val 50000" name="adj1"/>
              <a:gd fmla="val 50000" name="adj2"/>
            </a:avLst>
          </a:prstGeom>
          <a:solidFill>
            <a:srgbClr val="81A2CC"/>
          </a:solidFill>
          <a:ln cap="flat" cmpd="sng" w="25400">
            <a:solidFill>
              <a:srgbClr val="2D4B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6" name="Google Shape;506;p66"/>
          <p:cNvSpPr/>
          <p:nvPr/>
        </p:nvSpPr>
        <p:spPr>
          <a:xfrm>
            <a:off x="11727815" y="5480685"/>
            <a:ext cx="1759585" cy="890270"/>
          </a:xfrm>
          <a:prstGeom prst="rect">
            <a:avLst/>
          </a:prstGeom>
          <a:solidFill>
            <a:srgbClr val="81A2CC"/>
          </a:solidFill>
          <a:ln cap="flat" cmpd="sng" w="12700">
            <a:solidFill>
              <a:srgbClr val="2D4B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Bind to L3 or core</a:t>
            </a:r>
            <a:endParaRPr/>
          </a:p>
        </p:txBody>
      </p:sp>
      <p:sp>
        <p:nvSpPr>
          <p:cNvPr id="507" name="Google Shape;507;p66"/>
          <p:cNvSpPr txBox="1"/>
          <p:nvPr/>
        </p:nvSpPr>
        <p:spPr>
          <a:xfrm>
            <a:off x="822960" y="1604010"/>
            <a:ext cx="4046220" cy="21710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Some strategies to solve it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MPI rank configuration change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Run with different libraries</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Code change</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66"/>
          <p:cNvSpPr/>
          <p:nvPr/>
        </p:nvSpPr>
        <p:spPr>
          <a:xfrm>
            <a:off x="1283970" y="2172335"/>
            <a:ext cx="3390265" cy="375285"/>
          </a:xfrm>
          <a:prstGeom prst="roundRect">
            <a:avLst>
              <a:gd fmla="val 16667"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333438303937343b333633333030303b52fe" id="509" name="Google Shape;509;p66"/>
          <p:cNvPicPr preferRelativeResize="0"/>
          <p:nvPr/>
        </p:nvPicPr>
        <p:blipFill rotWithShape="1">
          <a:blip r:embed="rId4">
            <a:alphaModFix/>
          </a:blip>
          <a:srcRect b="0" l="0" r="0" t="0"/>
          <a:stretch/>
        </p:blipFill>
        <p:spPr>
          <a:xfrm>
            <a:off x="645160" y="2180590"/>
            <a:ext cx="443231" cy="4432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7"/>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pic>
        <p:nvPicPr>
          <p:cNvPr descr="4_bind" id="515" name="Google Shape;515;p67"/>
          <p:cNvPicPr preferRelativeResize="0"/>
          <p:nvPr/>
        </p:nvPicPr>
        <p:blipFill rotWithShape="1">
          <a:blip r:embed="rId3">
            <a:alphaModFix/>
          </a:blip>
          <a:srcRect b="0" l="0" r="0" t="0"/>
          <a:stretch/>
        </p:blipFill>
        <p:spPr>
          <a:xfrm>
            <a:off x="4305765" y="1394460"/>
            <a:ext cx="9373871" cy="6169659"/>
          </a:xfrm>
          <a:prstGeom prst="rect">
            <a:avLst/>
          </a:prstGeom>
          <a:noFill/>
          <a:ln>
            <a:noFill/>
          </a:ln>
        </p:spPr>
      </p:pic>
      <p:sp>
        <p:nvSpPr>
          <p:cNvPr id="516" name="Google Shape;516;p67"/>
          <p:cNvSpPr txBox="1"/>
          <p:nvPr/>
        </p:nvSpPr>
        <p:spPr>
          <a:xfrm>
            <a:off x="1447520" y="1918970"/>
            <a:ext cx="1791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Htop show</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8"/>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graphicFrame>
        <p:nvGraphicFramePr>
          <p:cNvPr id="522" name="Google Shape;522;p68"/>
          <p:cNvGraphicFramePr/>
          <p:nvPr/>
        </p:nvGraphicFramePr>
        <p:xfrm>
          <a:off x="2667635" y="2905760"/>
          <a:ext cx="3000000" cy="3000000"/>
        </p:xfrm>
        <a:graphic>
          <a:graphicData uri="http://schemas.openxmlformats.org/drawingml/2006/table">
            <a:tbl>
              <a:tblPr bandRow="1" firstRow="1">
                <a:noFill/>
                <a:tableStyleId>{9F2DB762-3337-4228-B035-AA90F3A1125D}</a:tableStyleId>
              </a:tblPr>
              <a:tblGrid>
                <a:gridCol w="1948825"/>
                <a:gridCol w="1976125"/>
                <a:gridCol w="3223250"/>
                <a:gridCol w="2110750"/>
                <a:gridCol w="2331725"/>
              </a:tblGrid>
              <a:tr h="918850">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Rank</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ppr</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socket:PE</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CPU time</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WALL time</a:t>
                      </a:r>
                      <a:endParaRPr/>
                    </a:p>
                  </a:txBody>
                  <a:tcPr marT="6350" marB="6350" marR="25400" marL="25400" anchor="ctr"/>
                </a:tc>
              </a:tr>
              <a:tr h="45975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8</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64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7m47.69s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7m52.39s</a:t>
                      </a:r>
                      <a:endParaRPr/>
                    </a:p>
                  </a:txBody>
                  <a:tcPr marT="6350" marB="6350" marR="25400" marL="25400" anchor="ctr"/>
                </a:tc>
              </a:tr>
              <a:tr h="431175">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3m41.35s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3m44.78s</a:t>
                      </a:r>
                      <a:endParaRPr/>
                    </a:p>
                  </a:txBody>
                  <a:tcPr marT="6350" marB="6350" marR="25400" marL="25400" anchor="ctr"/>
                </a:tc>
              </a:tr>
              <a:tr h="42925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2m 5.87s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2m 8.73s</a:t>
                      </a:r>
                      <a:endParaRPr/>
                    </a:p>
                  </a:txBody>
                  <a:tcPr marT="6350" marB="6350" marR="25400" marL="25400" anchor="ctr"/>
                </a:tc>
              </a:tr>
              <a:tr h="43180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64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8</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8</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1m29.54s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1m30.38s</a:t>
                      </a:r>
                      <a:endParaRPr/>
                    </a:p>
                  </a:txBody>
                  <a:tcPr marT="6350" marB="6350" marR="25400" marL="25400" anchor="ctr"/>
                </a:tc>
              </a:tr>
              <a:tr h="42990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128</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57.96s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1m 6.08s</a:t>
                      </a:r>
                      <a:endParaRPr/>
                    </a:p>
                  </a:txBody>
                  <a:tcPr marT="6350" marB="6350" marR="25400" marL="25400" anchor="ctr"/>
                </a:tc>
              </a:tr>
              <a:tr h="430525">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256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54.82s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58.63s</a:t>
                      </a:r>
                      <a:endParaRPr/>
                    </a:p>
                  </a:txBody>
                  <a:tcPr marT="6350" marB="6350" marR="25400" marL="25400" anchor="ctr"/>
                </a:tc>
              </a:tr>
              <a:tr h="42990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512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64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2m32.03s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2m38.13s</a:t>
                      </a:r>
                      <a:endParaRPr/>
                    </a:p>
                  </a:txBody>
                  <a:tcPr marT="6350" marB="6350" marR="25400" marL="25400" anchor="ctr"/>
                </a:tc>
              </a:tr>
            </a:tbl>
          </a:graphicData>
        </a:graphic>
      </p:graphicFrame>
      <p:sp>
        <p:nvSpPr>
          <p:cNvPr id="523" name="Google Shape;523;p68"/>
          <p:cNvSpPr txBox="1"/>
          <p:nvPr/>
        </p:nvSpPr>
        <p:spPr>
          <a:xfrm>
            <a:off x="1186180" y="1918335"/>
            <a:ext cx="296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Bridges_CP_binding_test</a:t>
            </a:r>
            <a:endParaRPr/>
          </a:p>
        </p:txBody>
      </p:sp>
      <p:sp>
        <p:nvSpPr>
          <p:cNvPr id="524" name="Google Shape;524;p68"/>
          <p:cNvSpPr/>
          <p:nvPr/>
        </p:nvSpPr>
        <p:spPr>
          <a:xfrm>
            <a:off x="3014980" y="6012180"/>
            <a:ext cx="10924540" cy="447675"/>
          </a:xfrm>
          <a:prstGeom prst="roundRect">
            <a:avLst>
              <a:gd fmla="val 16667" name="adj"/>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9"/>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graphicFrame>
        <p:nvGraphicFramePr>
          <p:cNvPr id="530" name="Google Shape;530;p69"/>
          <p:cNvGraphicFramePr/>
          <p:nvPr/>
        </p:nvGraphicFramePr>
        <p:xfrm>
          <a:off x="2667635" y="2905760"/>
          <a:ext cx="3000000" cy="3000000"/>
        </p:xfrm>
        <a:graphic>
          <a:graphicData uri="http://schemas.openxmlformats.org/drawingml/2006/table">
            <a:tbl>
              <a:tblPr bandRow="1" firstRow="1">
                <a:noFill/>
                <a:tableStyleId>{9F2DB762-3337-4228-B035-AA90F3A1125D}</a:tableStyleId>
              </a:tblPr>
              <a:tblGrid>
                <a:gridCol w="1948825"/>
                <a:gridCol w="1976125"/>
                <a:gridCol w="3223250"/>
                <a:gridCol w="2110750"/>
                <a:gridCol w="2331725"/>
              </a:tblGrid>
              <a:tr h="918850">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Rank</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ppr</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socket:PE</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CPU time</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WALL time</a:t>
                      </a:r>
                      <a:endParaRPr/>
                    </a:p>
                  </a:txBody>
                  <a:tcPr marT="6350" marB="6350" marR="25400" marL="25400" anchor="ctr"/>
                </a:tc>
              </a:tr>
              <a:tr h="45975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8</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64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1h33m</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 1h34m </a:t>
                      </a:r>
                      <a:endParaRPr/>
                    </a:p>
                  </a:txBody>
                  <a:tcPr marT="6350" marB="6350" marR="25400" marL="25400" anchor="ctr"/>
                </a:tc>
              </a:tr>
              <a:tr h="431175">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47m17.38s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47m43.47s</a:t>
                      </a:r>
                      <a:endParaRPr/>
                    </a:p>
                  </a:txBody>
                  <a:tcPr marT="6350" marB="6350" marR="25400" marL="25400" anchor="ctr"/>
                </a:tc>
              </a:tr>
              <a:tr h="42925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26m14.23s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26m34.14s</a:t>
                      </a:r>
                      <a:endParaRPr/>
                    </a:p>
                  </a:txBody>
                  <a:tcPr marT="6350" marB="6350" marR="25400" marL="25400" anchor="ctr"/>
                </a:tc>
              </a:tr>
              <a:tr h="43180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64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8</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8</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17m 3.66s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17m14.89s</a:t>
                      </a:r>
                      <a:endParaRPr/>
                    </a:p>
                  </a:txBody>
                  <a:tcPr marT="6350" marB="6350" marR="25400" marL="25400" anchor="ctr"/>
                </a:tc>
              </a:tr>
              <a:tr h="42990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128</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15m12.35s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15m29.88s</a:t>
                      </a:r>
                      <a:endParaRPr/>
                    </a:p>
                  </a:txBody>
                  <a:tcPr marT="6350" marB="6350" marR="25400" marL="25400" anchor="ctr"/>
                </a:tc>
              </a:tr>
              <a:tr h="430525">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256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15m53.56s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16m 9.34s</a:t>
                      </a:r>
                      <a:endParaRPr/>
                    </a:p>
                  </a:txBody>
                  <a:tcPr marT="6350" marB="6350" marR="25400" marL="25400" anchor="ctr"/>
                </a:tc>
              </a:tr>
              <a:tr h="42990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512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64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 25m20.61s</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25m48.22s</a:t>
                      </a:r>
                      <a:endParaRPr/>
                    </a:p>
                  </a:txBody>
                  <a:tcPr marT="6350" marB="6350" marR="25400" marL="25400" anchor="ctr"/>
                </a:tc>
              </a:tr>
            </a:tbl>
          </a:graphicData>
        </a:graphic>
      </p:graphicFrame>
      <p:sp>
        <p:nvSpPr>
          <p:cNvPr id="531" name="Google Shape;531;p69"/>
          <p:cNvSpPr txBox="1"/>
          <p:nvPr/>
        </p:nvSpPr>
        <p:spPr>
          <a:xfrm>
            <a:off x="1186180" y="1918335"/>
            <a:ext cx="340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Bridges_supercell_binding_test</a:t>
            </a:r>
            <a:endParaRPr/>
          </a:p>
        </p:txBody>
      </p:sp>
      <p:sp>
        <p:nvSpPr>
          <p:cNvPr id="532" name="Google Shape;532;p69"/>
          <p:cNvSpPr/>
          <p:nvPr/>
        </p:nvSpPr>
        <p:spPr>
          <a:xfrm>
            <a:off x="3014980" y="5564505"/>
            <a:ext cx="10924540" cy="447675"/>
          </a:xfrm>
          <a:prstGeom prst="roundRect">
            <a:avLst>
              <a:gd fmla="val 16667" name="adj"/>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Team</a:t>
            </a:r>
            <a:endParaRPr/>
          </a:p>
        </p:txBody>
      </p:sp>
      <p:sp>
        <p:nvSpPr>
          <p:cNvPr id="186" name="Google Shape;186;p34"/>
          <p:cNvSpPr txBox="1"/>
          <p:nvPr>
            <p:ph idx="1" type="body"/>
          </p:nvPr>
        </p:nvSpPr>
        <p:spPr>
          <a:xfrm>
            <a:off x="487680" y="1534295"/>
            <a:ext cx="13411200" cy="506610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t>POT3D</a:t>
            </a:r>
            <a:endParaRPr/>
          </a:p>
          <a:p>
            <a:pPr indent="-375919" lvl="1" marL="828039" rtl="0" algn="l">
              <a:spcBef>
                <a:spcPts val="0"/>
              </a:spcBef>
              <a:spcAft>
                <a:spcPts val="0"/>
              </a:spcAft>
              <a:buSzPts val="1800"/>
              <a:buChar char="–"/>
            </a:pPr>
            <a:r>
              <a:rPr lang="en-US"/>
              <a:t>Aibo Hu</a:t>
            </a:r>
            <a:endParaRPr/>
          </a:p>
          <a:p>
            <a:pPr indent="-375919" lvl="1" marL="828039" rtl="0" algn="l">
              <a:spcBef>
                <a:spcPts val="0"/>
              </a:spcBef>
              <a:spcAft>
                <a:spcPts val="0"/>
              </a:spcAft>
              <a:buSzPts val="1800"/>
              <a:buChar char="–"/>
            </a:pPr>
            <a:r>
              <a:rPr lang="en-US"/>
              <a:t>Xuanjun Wen</a:t>
            </a:r>
            <a:endParaRPr/>
          </a:p>
          <a:p>
            <a:pPr indent="-452119" lvl="0" marL="452119" rtl="0" algn="l">
              <a:spcBef>
                <a:spcPts val="0"/>
              </a:spcBef>
              <a:spcAft>
                <a:spcPts val="0"/>
              </a:spcAft>
              <a:buSzPts val="1800"/>
              <a:buChar char="•"/>
            </a:pPr>
            <a:r>
              <a:rPr lang="en-US"/>
              <a:t>FluTAS</a:t>
            </a:r>
            <a:endParaRPr/>
          </a:p>
          <a:p>
            <a:pPr indent="-375919" lvl="1" marL="828039" rtl="0" algn="l">
              <a:spcBef>
                <a:spcPts val="0"/>
              </a:spcBef>
              <a:spcAft>
                <a:spcPts val="0"/>
              </a:spcAft>
              <a:buSzPts val="1800"/>
              <a:buChar char="–"/>
            </a:pPr>
            <a:r>
              <a:rPr lang="en-US"/>
              <a:t>Yichi Zhang</a:t>
            </a:r>
            <a:endParaRPr/>
          </a:p>
          <a:p>
            <a:pPr indent="-375919" lvl="1" marL="828039" rtl="0" algn="l">
              <a:spcBef>
                <a:spcPts val="0"/>
              </a:spcBef>
              <a:spcAft>
                <a:spcPts val="0"/>
              </a:spcAft>
              <a:buSzPts val="1800"/>
              <a:buChar char="–"/>
            </a:pPr>
            <a:r>
              <a:rPr lang="en-US"/>
              <a:t>Lei Huang</a:t>
            </a:r>
            <a:endParaRPr/>
          </a:p>
          <a:p>
            <a:pPr indent="-452119" lvl="0" marL="452119" rtl="0" algn="l">
              <a:spcBef>
                <a:spcPts val="0"/>
              </a:spcBef>
              <a:spcAft>
                <a:spcPts val="0"/>
              </a:spcAft>
              <a:buSzPts val="1800"/>
              <a:buChar char="•"/>
            </a:pPr>
            <a:r>
              <a:rPr lang="en-US"/>
              <a:t>QE</a:t>
            </a:r>
            <a:endParaRPr/>
          </a:p>
          <a:p>
            <a:pPr indent="-375919" lvl="1" marL="828039" rtl="0" algn="l">
              <a:spcBef>
                <a:spcPts val="0"/>
              </a:spcBef>
              <a:spcAft>
                <a:spcPts val="0"/>
              </a:spcAft>
              <a:buSzPts val="1800"/>
              <a:buChar char="–"/>
            </a:pPr>
            <a:r>
              <a:rPr lang="en-US"/>
              <a:t>Zecheng Li</a:t>
            </a:r>
            <a:endParaRPr/>
          </a:p>
          <a:p>
            <a:pPr indent="-375919" lvl="1" marL="828039" rtl="0" algn="l">
              <a:spcBef>
                <a:spcPts val="0"/>
              </a:spcBef>
              <a:spcAft>
                <a:spcPts val="0"/>
              </a:spcAft>
              <a:buSzPts val="1800"/>
              <a:buChar char="–"/>
            </a:pPr>
            <a:r>
              <a:rPr lang="en-US"/>
              <a:t>Zongze Li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0"/>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sp>
        <p:nvSpPr>
          <p:cNvPr id="538" name="Google Shape;538;p70"/>
          <p:cNvSpPr txBox="1"/>
          <p:nvPr/>
        </p:nvSpPr>
        <p:spPr>
          <a:xfrm>
            <a:off x="822960" y="1604010"/>
            <a:ext cx="4046220" cy="21710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Some strategies to solve it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MPI rank configuration change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Run with different libraries</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Code change</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70"/>
          <p:cNvSpPr/>
          <p:nvPr/>
        </p:nvSpPr>
        <p:spPr>
          <a:xfrm>
            <a:off x="1283970" y="2693035"/>
            <a:ext cx="2990850" cy="375285"/>
          </a:xfrm>
          <a:prstGeom prst="roundRect">
            <a:avLst>
              <a:gd fmla="val 16667"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333438303937343b333633333030303b52fe" id="540" name="Google Shape;540;p70"/>
          <p:cNvPicPr preferRelativeResize="0"/>
          <p:nvPr/>
        </p:nvPicPr>
        <p:blipFill rotWithShape="1">
          <a:blip r:embed="rId3">
            <a:alphaModFix/>
          </a:blip>
          <a:srcRect b="0" l="0" r="0" t="0"/>
          <a:stretch/>
        </p:blipFill>
        <p:spPr>
          <a:xfrm>
            <a:off x="645160" y="2693035"/>
            <a:ext cx="443230" cy="443230"/>
          </a:xfrm>
          <a:prstGeom prst="rect">
            <a:avLst/>
          </a:prstGeom>
          <a:noFill/>
          <a:ln>
            <a:noFill/>
          </a:ln>
        </p:spPr>
      </p:pic>
      <p:pic>
        <p:nvPicPr>
          <p:cNvPr id="541" name="Google Shape;541;p70"/>
          <p:cNvPicPr preferRelativeResize="0"/>
          <p:nvPr/>
        </p:nvPicPr>
        <p:blipFill>
          <a:blip r:embed="rId4">
            <a:alphaModFix/>
          </a:blip>
          <a:stretch>
            <a:fillRect/>
          </a:stretch>
        </p:blipFill>
        <p:spPr>
          <a:xfrm>
            <a:off x="6976650" y="1311325"/>
            <a:ext cx="5637851" cy="4027025"/>
          </a:xfrm>
          <a:prstGeom prst="rect">
            <a:avLst/>
          </a:prstGeom>
          <a:noFill/>
          <a:ln>
            <a:noFill/>
          </a:ln>
        </p:spPr>
      </p:pic>
      <p:sp>
        <p:nvSpPr>
          <p:cNvPr id="542" name="Google Shape;542;p70"/>
          <p:cNvSpPr txBox="1"/>
          <p:nvPr/>
        </p:nvSpPr>
        <p:spPr>
          <a:xfrm>
            <a:off x="822950" y="4042075"/>
            <a:ext cx="54780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We also tried to use some other </a:t>
            </a:r>
            <a:r>
              <a:rPr lang="en-US" sz="1900"/>
              <a:t>combinations</a:t>
            </a:r>
            <a:r>
              <a:rPr lang="en-US" sz="1900"/>
              <a:t> of compilers and libraries: </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gcc + AOCL on bridges2</a:t>
            </a:r>
            <a:endParaRPr sz="1900"/>
          </a:p>
          <a:p>
            <a:pPr indent="-349250" lvl="0" marL="457200" rtl="0" algn="l">
              <a:spcBef>
                <a:spcPts val="0"/>
              </a:spcBef>
              <a:spcAft>
                <a:spcPts val="0"/>
              </a:spcAft>
              <a:buSzPts val="1900"/>
              <a:buChar char="-"/>
            </a:pPr>
            <a:r>
              <a:rPr lang="en-US" sz="1900"/>
              <a:t>icc + AOCL on bridges2</a:t>
            </a:r>
            <a:endParaRPr sz="1900"/>
          </a:p>
          <a:p>
            <a:pPr indent="-349250" lvl="0" marL="457200" rtl="0" algn="l">
              <a:spcBef>
                <a:spcPts val="0"/>
              </a:spcBef>
              <a:spcAft>
                <a:spcPts val="0"/>
              </a:spcAft>
              <a:buSzPts val="1900"/>
              <a:buChar char="-"/>
            </a:pPr>
            <a:r>
              <a:rPr lang="en-US" sz="1900"/>
              <a:t>AOCC + AOCL on our own cluster</a:t>
            </a:r>
            <a:endParaRPr sz="1900"/>
          </a:p>
          <a:p>
            <a:pPr indent="-349250" lvl="0" marL="457200" rtl="0" algn="l">
              <a:spcBef>
                <a:spcPts val="0"/>
              </a:spcBef>
              <a:spcAft>
                <a:spcPts val="0"/>
              </a:spcAft>
              <a:buSzPts val="1900"/>
              <a:buChar char="-"/>
            </a:pPr>
            <a:r>
              <a:rPr lang="en-US" sz="1900"/>
              <a:t>gcc + Intel MKL on AMD Zen(bridges2)</a:t>
            </a:r>
            <a:endParaRPr sz="1900"/>
          </a:p>
          <a:p>
            <a:pPr indent="-349250" lvl="0" marL="457200" rtl="0" algn="l">
              <a:spcBef>
                <a:spcPts val="0"/>
              </a:spcBef>
              <a:spcAft>
                <a:spcPts val="0"/>
              </a:spcAft>
              <a:buSzPts val="1900"/>
              <a:buChar char="-"/>
            </a:pPr>
            <a:r>
              <a:rPr lang="en-US" sz="1900"/>
              <a:t>icc + ELPA on Fau</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C</a:t>
            </a:r>
            <a:r>
              <a:rPr lang="en-US" sz="1900"/>
              <a:t>ommand : mpirun -N … </a:t>
            </a:r>
            <a:r>
              <a:rPr lang="en-US" sz="1900" u="sng"/>
              <a:t>-pd .true.</a:t>
            </a:r>
            <a:r>
              <a:rPr lang="en-US" sz="1900"/>
              <a:t> … </a:t>
            </a:r>
            <a:endParaRPr sz="1900"/>
          </a:p>
        </p:txBody>
      </p:sp>
      <p:pic>
        <p:nvPicPr>
          <p:cNvPr id="543" name="Google Shape;543;p70"/>
          <p:cNvPicPr preferRelativeResize="0"/>
          <p:nvPr/>
        </p:nvPicPr>
        <p:blipFill>
          <a:blip r:embed="rId5">
            <a:alphaModFix/>
          </a:blip>
          <a:stretch>
            <a:fillRect/>
          </a:stretch>
        </p:blipFill>
        <p:spPr>
          <a:xfrm>
            <a:off x="5924625" y="5338350"/>
            <a:ext cx="6887580" cy="217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71"/>
          <p:cNvPicPr preferRelativeResize="0"/>
          <p:nvPr/>
        </p:nvPicPr>
        <p:blipFill>
          <a:blip r:embed="rId3">
            <a:alphaModFix/>
          </a:blip>
          <a:stretch>
            <a:fillRect/>
          </a:stretch>
        </p:blipFill>
        <p:spPr>
          <a:xfrm>
            <a:off x="5949075" y="77000"/>
            <a:ext cx="8380099" cy="7803700"/>
          </a:xfrm>
          <a:prstGeom prst="rect">
            <a:avLst/>
          </a:prstGeom>
          <a:noFill/>
          <a:ln>
            <a:noFill/>
          </a:ln>
        </p:spPr>
      </p:pic>
      <p:sp>
        <p:nvSpPr>
          <p:cNvPr id="549" name="Google Shape;549;p71"/>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sp>
        <p:nvSpPr>
          <p:cNvPr id="550" name="Google Shape;550;p71"/>
          <p:cNvSpPr txBox="1"/>
          <p:nvPr/>
        </p:nvSpPr>
        <p:spPr>
          <a:xfrm>
            <a:off x="822960" y="1604010"/>
            <a:ext cx="4046220" cy="21710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Some strategies to solve it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MPI rank configuration change </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Run with different libraries</a:t>
            </a:r>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rPr lang="en-US" sz="1800">
                <a:solidFill>
                  <a:schemeClr val="dk1"/>
                </a:solidFill>
                <a:latin typeface="Arial"/>
                <a:ea typeface="Arial"/>
                <a:cs typeface="Arial"/>
                <a:sym typeface="Arial"/>
              </a:rPr>
              <a:t>- Code change</a:t>
            </a:r>
            <a:endParaRPr sz="1800">
              <a:solidFill>
                <a:schemeClr val="dk1"/>
              </a:solidFill>
              <a:latin typeface="Arial"/>
              <a:ea typeface="Arial"/>
              <a:cs typeface="Arial"/>
              <a:sym typeface="Arial"/>
            </a:endParaRPr>
          </a:p>
          <a:p>
            <a:pPr indent="45720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1" name="Google Shape;551;p71"/>
          <p:cNvSpPr/>
          <p:nvPr/>
        </p:nvSpPr>
        <p:spPr>
          <a:xfrm>
            <a:off x="1283970" y="3262630"/>
            <a:ext cx="1718945" cy="375285"/>
          </a:xfrm>
          <a:prstGeom prst="roundRect">
            <a:avLst>
              <a:gd fmla="val 16667" name="adj"/>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2" name="Google Shape;552;p71"/>
          <p:cNvSpPr/>
          <p:nvPr/>
        </p:nvSpPr>
        <p:spPr>
          <a:xfrm>
            <a:off x="10534060" y="5035995"/>
            <a:ext cx="1513800" cy="162600"/>
          </a:xfrm>
          <a:prstGeom prst="roundRect">
            <a:avLst>
              <a:gd fmla="val 16667" name="adj"/>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3" name="Google Shape;553;p71"/>
          <p:cNvSpPr/>
          <p:nvPr/>
        </p:nvSpPr>
        <p:spPr>
          <a:xfrm>
            <a:off x="8810525" y="1381525"/>
            <a:ext cx="1040700" cy="162600"/>
          </a:xfrm>
          <a:prstGeom prst="roundRect">
            <a:avLst>
              <a:gd fmla="val 16667" name="adj"/>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54" name="Google Shape;554;p71"/>
          <p:cNvCxnSpPr>
            <a:stCxn id="553" idx="3"/>
            <a:endCxn id="555" idx="1"/>
          </p:cNvCxnSpPr>
          <p:nvPr/>
        </p:nvCxnSpPr>
        <p:spPr>
          <a:xfrm>
            <a:off x="9851225" y="1462825"/>
            <a:ext cx="1487100" cy="1366500"/>
          </a:xfrm>
          <a:prstGeom prst="straightConnector1">
            <a:avLst/>
          </a:prstGeom>
          <a:noFill/>
          <a:ln cap="flat" cmpd="sng" w="9525">
            <a:solidFill>
              <a:srgbClr val="3A6499"/>
            </a:solidFill>
            <a:prstDash val="solid"/>
            <a:round/>
            <a:headEnd len="sm" w="sm" type="none"/>
            <a:tailEnd len="med" w="med" type="stealth"/>
          </a:ln>
        </p:spPr>
      </p:cxnSp>
      <p:cxnSp>
        <p:nvCxnSpPr>
          <p:cNvPr id="556" name="Google Shape;556;p71"/>
          <p:cNvCxnSpPr>
            <a:stCxn id="552" idx="3"/>
            <a:endCxn id="555" idx="1"/>
          </p:cNvCxnSpPr>
          <p:nvPr/>
        </p:nvCxnSpPr>
        <p:spPr>
          <a:xfrm rot="10800000">
            <a:off x="11338060" y="2829195"/>
            <a:ext cx="709800" cy="2288100"/>
          </a:xfrm>
          <a:prstGeom prst="straightConnector1">
            <a:avLst/>
          </a:prstGeom>
          <a:noFill/>
          <a:ln cap="flat" cmpd="sng" w="9525">
            <a:solidFill>
              <a:srgbClr val="3A6499"/>
            </a:solidFill>
            <a:prstDash val="solid"/>
            <a:round/>
            <a:headEnd len="sm" w="sm" type="none"/>
            <a:tailEnd len="med" w="med" type="stealth"/>
          </a:ln>
        </p:spPr>
      </p:cxnSp>
      <p:sp>
        <p:nvSpPr>
          <p:cNvPr id="555" name="Google Shape;555;p71"/>
          <p:cNvSpPr/>
          <p:nvPr/>
        </p:nvSpPr>
        <p:spPr>
          <a:xfrm>
            <a:off x="11338185" y="2395930"/>
            <a:ext cx="2991000" cy="866700"/>
          </a:xfrm>
          <a:prstGeom prst="roundRect">
            <a:avLst>
              <a:gd fmla="val 16667" name="adj"/>
            </a:avLst>
          </a:prstGeom>
          <a:solidFill>
            <a:srgbClr val="81A2CC"/>
          </a:solidFill>
          <a:ln cap="flat" cmpd="sng" w="12700">
            <a:solidFill>
              <a:srgbClr val="2D4B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Serial code part has high proportion time cost in mkl basic algorithm library</a:t>
            </a:r>
            <a:endParaRPr/>
          </a:p>
        </p:txBody>
      </p:sp>
      <p:pic>
        <p:nvPicPr>
          <p:cNvPr descr="343435333334393b333633333132363b53c9" id="557" name="Google Shape;557;p71"/>
          <p:cNvPicPr preferRelativeResize="0"/>
          <p:nvPr/>
        </p:nvPicPr>
        <p:blipFill rotWithShape="1">
          <a:blip r:embed="rId4">
            <a:alphaModFix/>
          </a:blip>
          <a:srcRect b="0" l="0" r="0" t="0"/>
          <a:stretch/>
        </p:blipFill>
        <p:spPr>
          <a:xfrm>
            <a:off x="739140" y="3262630"/>
            <a:ext cx="400050" cy="400050"/>
          </a:xfrm>
          <a:prstGeom prst="rect">
            <a:avLst/>
          </a:prstGeom>
          <a:noFill/>
          <a:ln>
            <a:noFill/>
          </a:ln>
        </p:spPr>
      </p:pic>
      <p:sp>
        <p:nvSpPr>
          <p:cNvPr id="558" name="Google Shape;558;p71"/>
          <p:cNvSpPr/>
          <p:nvPr/>
        </p:nvSpPr>
        <p:spPr>
          <a:xfrm>
            <a:off x="8725877" y="6459150"/>
            <a:ext cx="1198200" cy="162600"/>
          </a:xfrm>
          <a:prstGeom prst="roundRect">
            <a:avLst>
              <a:gd fmla="val 16667" name="adj"/>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59" name="Google Shape;559;p71"/>
          <p:cNvCxnSpPr>
            <a:endCxn id="555" idx="1"/>
          </p:cNvCxnSpPr>
          <p:nvPr/>
        </p:nvCxnSpPr>
        <p:spPr>
          <a:xfrm flipH="1" rot="10800000">
            <a:off x="9923985" y="2829280"/>
            <a:ext cx="1414200" cy="3735300"/>
          </a:xfrm>
          <a:prstGeom prst="straightConnector1">
            <a:avLst/>
          </a:prstGeom>
          <a:noFill/>
          <a:ln cap="flat" cmpd="sng" w="9525">
            <a:solidFill>
              <a:srgbClr val="3A6499"/>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2"/>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sp>
        <p:nvSpPr>
          <p:cNvPr id="565" name="Google Shape;565;p72"/>
          <p:cNvSpPr txBox="1"/>
          <p:nvPr/>
        </p:nvSpPr>
        <p:spPr>
          <a:xfrm>
            <a:off x="810895" y="1434465"/>
            <a:ext cx="334264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GPU Bonus</a:t>
            </a:r>
            <a:endParaRPr/>
          </a:p>
        </p:txBody>
      </p:sp>
      <p:sp>
        <p:nvSpPr>
          <p:cNvPr id="566" name="Google Shape;566;p72"/>
          <p:cNvSpPr txBox="1"/>
          <p:nvPr/>
        </p:nvSpPr>
        <p:spPr>
          <a:xfrm>
            <a:off x="1255338" y="2237370"/>
            <a:ext cx="12119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When the competition starts, the latest version of QE is 7.1, CP in which may fail when CUDA aware MPI is enabled. </a:t>
            </a:r>
            <a:endParaRPr/>
          </a:p>
          <a:p>
            <a:pPr indent="0" lvl="0" marL="0" marR="0" rtl="0" algn="l">
              <a:spcBef>
                <a:spcPts val="0"/>
              </a:spcBef>
              <a:spcAft>
                <a:spcPts val="0"/>
              </a:spcAft>
              <a:buNone/>
            </a:pPr>
            <a:r>
              <a:t/>
            </a:r>
            <a:endParaRPr sz="1800">
              <a:solidFill>
                <a:schemeClr val="dk1"/>
              </a:solidFill>
            </a:endParaRPr>
          </a:p>
          <a:p>
            <a:pPr indent="0" lvl="0" marL="0" marR="0" rtl="0" algn="l">
              <a:spcBef>
                <a:spcPts val="0"/>
              </a:spcBef>
              <a:spcAft>
                <a:spcPts val="0"/>
              </a:spcAft>
              <a:buNone/>
            </a:pPr>
            <a:r>
              <a:rPr lang="en-US" sz="1800">
                <a:solidFill>
                  <a:schemeClr val="dk1"/>
                </a:solidFill>
              </a:rPr>
              <a:t>The result of 7.1 is obtained without CUDA aware MPI.</a:t>
            </a:r>
            <a:endParaRPr sz="1800">
              <a:solidFill>
                <a:schemeClr val="dk1"/>
              </a:solidFill>
              <a:latin typeface="Arial"/>
              <a:ea typeface="Arial"/>
              <a:cs typeface="Arial"/>
              <a:sym typeface="Arial"/>
            </a:endParaRPr>
          </a:p>
        </p:txBody>
      </p:sp>
      <p:graphicFrame>
        <p:nvGraphicFramePr>
          <p:cNvPr id="567" name="Google Shape;567;p72"/>
          <p:cNvGraphicFramePr/>
          <p:nvPr/>
        </p:nvGraphicFramePr>
        <p:xfrm>
          <a:off x="6493184" y="3484308"/>
          <a:ext cx="3000000" cy="3000000"/>
        </p:xfrm>
        <a:graphic>
          <a:graphicData uri="http://schemas.openxmlformats.org/drawingml/2006/table">
            <a:tbl>
              <a:tblPr bandRow="1" firstRow="1">
                <a:noFill/>
                <a:tableStyleId>{9F2DB762-3337-4228-B035-AA90F3A1125D}</a:tableStyleId>
              </a:tblPr>
              <a:tblGrid>
                <a:gridCol w="1221500"/>
                <a:gridCol w="1238625"/>
                <a:gridCol w="2020325"/>
                <a:gridCol w="1323000"/>
              </a:tblGrid>
              <a:tr h="918850">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Version</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Input</a:t>
                      </a:r>
                      <a:endParaRPr sz="1500" u="none" cap="none" strike="noStrike">
                        <a:latin typeface="Microsoft Yahei"/>
                        <a:ea typeface="Microsoft Yahei"/>
                        <a:cs typeface="Microsoft Yahei"/>
                        <a:sym typeface="Microsoft Yahei"/>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GPUs</a:t>
                      </a:r>
                      <a:endParaRPr sz="1500" u="none" cap="none" strike="noStrike">
                        <a:latin typeface="Microsoft Yahei"/>
                        <a:ea typeface="Microsoft Yahei"/>
                        <a:cs typeface="Microsoft Yahei"/>
                        <a:sym typeface="Microsoft Yahei"/>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500"/>
                        <a:buFont typeface="Microsoft Yahei"/>
                        <a:buNone/>
                      </a:pPr>
                      <a:r>
                        <a:rPr lang="en-US" sz="1500" u="none" cap="none" strike="noStrike">
                          <a:latin typeface="Microsoft Yahei"/>
                          <a:ea typeface="Microsoft Yahei"/>
                          <a:cs typeface="Microsoft Yahei"/>
                          <a:sym typeface="Microsoft Yahei"/>
                        </a:rPr>
                        <a:t>WALL time</a:t>
                      </a:r>
                      <a:endParaRPr/>
                    </a:p>
                  </a:txBody>
                  <a:tcPr marT="6350" marB="6350" marR="25400" marL="25400" anchor="ctr"/>
                </a:tc>
              </a:tr>
              <a:tr h="45975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7.1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CP-W256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3m4.96s</a:t>
                      </a:r>
                      <a:endParaRPr sz="1300" u="none" cap="none" strike="noStrike">
                        <a:latin typeface="Microsoft Yahei"/>
                        <a:ea typeface="Microsoft Yahei"/>
                        <a:cs typeface="Microsoft Yahei"/>
                        <a:sym typeface="Microsoft Yahei"/>
                      </a:endParaRPr>
                    </a:p>
                  </a:txBody>
                  <a:tcPr marT="6350" marB="6350" marR="25400" marL="25400" anchor="ctr"/>
                </a:tc>
              </a:tr>
              <a:tr h="431175">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7.1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CP-W256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1m32.70s</a:t>
                      </a:r>
                      <a:endParaRPr sz="1300" u="none" cap="none" strike="noStrike">
                        <a:latin typeface="Microsoft Yahei"/>
                        <a:ea typeface="Microsoft Yahei"/>
                        <a:cs typeface="Microsoft Yahei"/>
                        <a:sym typeface="Microsoft Yahei"/>
                      </a:endParaRPr>
                    </a:p>
                  </a:txBody>
                  <a:tcPr marT="6350" marB="6350" marR="25400" marL="25400" anchor="ctr"/>
                </a:tc>
              </a:tr>
              <a:tr h="42925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7.2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CP-W256</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59.48s</a:t>
                      </a:r>
                      <a:endParaRPr sz="1300" u="none" cap="none" strike="noStrike">
                        <a:latin typeface="Microsoft Yahei"/>
                        <a:ea typeface="Microsoft Yahei"/>
                        <a:cs typeface="Microsoft Yahei"/>
                        <a:sym typeface="Microsoft Yahei"/>
                      </a:endParaRPr>
                    </a:p>
                  </a:txBody>
                  <a:tcPr marT="6350" marB="6350" marR="25400" marL="25400" anchor="ctr"/>
                </a:tc>
              </a:tr>
              <a:tr h="43180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7.1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supercell</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OOM</a:t>
                      </a:r>
                      <a:endParaRPr sz="1300" u="none" cap="none" strike="noStrike">
                        <a:latin typeface="Microsoft Yahei"/>
                        <a:ea typeface="Microsoft Yahei"/>
                        <a:cs typeface="Microsoft Yahei"/>
                        <a:sym typeface="Microsoft Yahei"/>
                      </a:endParaRPr>
                    </a:p>
                  </a:txBody>
                  <a:tcPr marT="6350" marB="6350" marR="25400" marL="25400" anchor="ctr"/>
                </a:tc>
              </a:tr>
              <a:tr h="429900">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7.1</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supercell</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5m0.86s</a:t>
                      </a:r>
                      <a:endParaRPr sz="1300" u="none" cap="none" strike="noStrike">
                        <a:latin typeface="Microsoft Yahei"/>
                        <a:ea typeface="Microsoft Yahei"/>
                        <a:cs typeface="Microsoft Yahei"/>
                        <a:sym typeface="Microsoft Yahei"/>
                      </a:endParaRPr>
                    </a:p>
                  </a:txBody>
                  <a:tcPr marT="6350" marB="6350" marR="25400" marL="25400" anchor="ctr"/>
                </a:tc>
              </a:tr>
              <a:tr h="430525">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7.2</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supercell</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4</a:t>
                      </a:r>
                      <a:endParaRPr/>
                    </a:p>
                  </a:txBody>
                  <a:tcPr marT="6350" marB="6350" marR="25400" marL="25400" anchor="ctr"/>
                </a:tc>
                <a:tc>
                  <a:txBody>
                    <a:bodyPr/>
                    <a:lstStyle/>
                    <a:p>
                      <a:pPr indent="0" lvl="0" marL="0" marR="0" rtl="0" algn="ctr">
                        <a:lnSpc>
                          <a:spcPct val="120000"/>
                        </a:lnSpc>
                        <a:spcBef>
                          <a:spcPts val="0"/>
                        </a:spcBef>
                        <a:spcAft>
                          <a:spcPts val="0"/>
                        </a:spcAft>
                        <a:buClr>
                          <a:schemeClr val="dk1"/>
                        </a:buClr>
                        <a:buSzPts val="1300"/>
                        <a:buFont typeface="Microsoft Yahei"/>
                        <a:buNone/>
                      </a:pPr>
                      <a:r>
                        <a:rPr lang="en-US" sz="1300" u="none" cap="none" strike="noStrike">
                          <a:latin typeface="Microsoft Yahei"/>
                          <a:ea typeface="Microsoft Yahei"/>
                          <a:cs typeface="Microsoft Yahei"/>
                          <a:sym typeface="Microsoft Yahei"/>
                        </a:rPr>
                        <a:t>3m53.91s</a:t>
                      </a:r>
                      <a:endParaRPr sz="1300" u="none" cap="none" strike="noStrike">
                        <a:latin typeface="Microsoft Yahei"/>
                        <a:ea typeface="Microsoft Yahei"/>
                        <a:cs typeface="Microsoft Yahei"/>
                        <a:sym typeface="Microsoft Yahei"/>
                      </a:endParaRPr>
                    </a:p>
                  </a:txBody>
                  <a:tcPr marT="6350" marB="6350" marR="25400" marL="25400" anchor="ctr"/>
                </a:tc>
              </a:tr>
            </a:tbl>
          </a:graphicData>
        </a:graphic>
      </p:graphicFrame>
      <p:pic>
        <p:nvPicPr>
          <p:cNvPr id="568" name="Google Shape;568;p72"/>
          <p:cNvPicPr preferRelativeResize="0"/>
          <p:nvPr/>
        </p:nvPicPr>
        <p:blipFill>
          <a:blip r:embed="rId3">
            <a:alphaModFix/>
          </a:blip>
          <a:stretch>
            <a:fillRect/>
          </a:stretch>
        </p:blipFill>
        <p:spPr>
          <a:xfrm>
            <a:off x="1742225" y="3160781"/>
            <a:ext cx="3342625" cy="417828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3"/>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pic>
        <p:nvPicPr>
          <p:cNvPr id="574" name="Google Shape;574;p73"/>
          <p:cNvPicPr preferRelativeResize="0"/>
          <p:nvPr/>
        </p:nvPicPr>
        <p:blipFill>
          <a:blip r:embed="rId3">
            <a:alphaModFix/>
          </a:blip>
          <a:stretch>
            <a:fillRect/>
          </a:stretch>
        </p:blipFill>
        <p:spPr>
          <a:xfrm>
            <a:off x="368675" y="1790775"/>
            <a:ext cx="14096150" cy="3132048"/>
          </a:xfrm>
          <a:prstGeom prst="rect">
            <a:avLst/>
          </a:prstGeom>
          <a:noFill/>
          <a:ln>
            <a:noFill/>
          </a:ln>
        </p:spPr>
      </p:pic>
      <p:pic>
        <p:nvPicPr>
          <p:cNvPr id="575" name="Google Shape;575;p73"/>
          <p:cNvPicPr preferRelativeResize="0"/>
          <p:nvPr/>
        </p:nvPicPr>
        <p:blipFill>
          <a:blip r:embed="rId4">
            <a:alphaModFix/>
          </a:blip>
          <a:stretch>
            <a:fillRect/>
          </a:stretch>
        </p:blipFill>
        <p:spPr>
          <a:xfrm>
            <a:off x="368675" y="5204095"/>
            <a:ext cx="10515878" cy="2436855"/>
          </a:xfrm>
          <a:prstGeom prst="rect">
            <a:avLst/>
          </a:prstGeom>
          <a:noFill/>
          <a:ln>
            <a:noFill/>
          </a:ln>
        </p:spPr>
      </p:pic>
      <p:cxnSp>
        <p:nvCxnSpPr>
          <p:cNvPr id="576" name="Google Shape;576;p73"/>
          <p:cNvCxnSpPr/>
          <p:nvPr/>
        </p:nvCxnSpPr>
        <p:spPr>
          <a:xfrm flipH="1">
            <a:off x="421435" y="4622320"/>
            <a:ext cx="6729000" cy="596100"/>
          </a:xfrm>
          <a:prstGeom prst="straightConnector1">
            <a:avLst/>
          </a:prstGeom>
          <a:noFill/>
          <a:ln cap="flat" cmpd="sng" w="9525">
            <a:solidFill>
              <a:schemeClr val="dk2"/>
            </a:solidFill>
            <a:prstDash val="solid"/>
            <a:round/>
            <a:headEnd len="med" w="med" type="none"/>
            <a:tailEnd len="med" w="med" type="triangle"/>
          </a:ln>
        </p:spPr>
      </p:cxnSp>
      <p:cxnSp>
        <p:nvCxnSpPr>
          <p:cNvPr id="577" name="Google Shape;577;p73"/>
          <p:cNvCxnSpPr/>
          <p:nvPr/>
        </p:nvCxnSpPr>
        <p:spPr>
          <a:xfrm>
            <a:off x="7396603" y="4622320"/>
            <a:ext cx="3481200" cy="621600"/>
          </a:xfrm>
          <a:prstGeom prst="straightConnector1">
            <a:avLst/>
          </a:prstGeom>
          <a:noFill/>
          <a:ln cap="flat" cmpd="sng" w="9525">
            <a:solidFill>
              <a:schemeClr val="dk2"/>
            </a:solidFill>
            <a:prstDash val="solid"/>
            <a:round/>
            <a:headEnd len="med" w="med" type="none"/>
            <a:tailEnd len="med" w="med" type="triangle"/>
          </a:ln>
        </p:spPr>
      </p:cxnSp>
      <p:sp>
        <p:nvSpPr>
          <p:cNvPr id="578" name="Google Shape;578;p73"/>
          <p:cNvSpPr/>
          <p:nvPr/>
        </p:nvSpPr>
        <p:spPr>
          <a:xfrm>
            <a:off x="7073905" y="5243746"/>
            <a:ext cx="411000" cy="395400"/>
          </a:xfrm>
          <a:prstGeom prst="roundRect">
            <a:avLst>
              <a:gd fmla="val 16667" name="adj"/>
            </a:avLst>
          </a:prstGeom>
          <a:noFill/>
          <a:ln cap="flat" cmpd="sng" w="2540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9" name="Google Shape;579;p73"/>
          <p:cNvSpPr/>
          <p:nvPr/>
        </p:nvSpPr>
        <p:spPr>
          <a:xfrm>
            <a:off x="1825339" y="5243746"/>
            <a:ext cx="891900" cy="395400"/>
          </a:xfrm>
          <a:prstGeom prst="roundRect">
            <a:avLst>
              <a:gd fmla="val 16667" name="adj"/>
            </a:avLst>
          </a:prstGeom>
          <a:noFill/>
          <a:ln cap="flat" cmpd="sng" w="2540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0" name="Google Shape;580;p73"/>
          <p:cNvSpPr/>
          <p:nvPr/>
        </p:nvSpPr>
        <p:spPr>
          <a:xfrm>
            <a:off x="8409515" y="5243746"/>
            <a:ext cx="324000" cy="395400"/>
          </a:xfrm>
          <a:prstGeom prst="roundRect">
            <a:avLst>
              <a:gd fmla="val 16667" name="adj"/>
            </a:avLst>
          </a:prstGeom>
          <a:noFill/>
          <a:ln cap="flat" cmpd="sng" w="25400">
            <a:solidFill>
              <a:srgbClr val="00CC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81" name="Google Shape;581;p73"/>
          <p:cNvCxnSpPr/>
          <p:nvPr/>
        </p:nvCxnSpPr>
        <p:spPr>
          <a:xfrm>
            <a:off x="8733639" y="5441448"/>
            <a:ext cx="2886600" cy="177000"/>
          </a:xfrm>
          <a:prstGeom prst="straightConnector1">
            <a:avLst/>
          </a:prstGeom>
          <a:noFill/>
          <a:ln cap="flat" cmpd="sng" w="9525">
            <a:solidFill>
              <a:schemeClr val="dk2"/>
            </a:solidFill>
            <a:prstDash val="solid"/>
            <a:round/>
            <a:headEnd len="med" w="med" type="none"/>
            <a:tailEnd len="med" w="med" type="triangle"/>
          </a:ln>
        </p:spPr>
      </p:cxnSp>
      <p:sp>
        <p:nvSpPr>
          <p:cNvPr id="582" name="Google Shape;582;p73"/>
          <p:cNvSpPr txBox="1"/>
          <p:nvPr/>
        </p:nvSpPr>
        <p:spPr>
          <a:xfrm>
            <a:off x="11672250" y="5243800"/>
            <a:ext cx="2958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Pageable Memcpy from device to host or host to device</a:t>
            </a:r>
            <a:endParaRPr sz="1600"/>
          </a:p>
        </p:txBody>
      </p:sp>
      <p:sp>
        <p:nvSpPr>
          <p:cNvPr id="583" name="Google Shape;583;p73"/>
          <p:cNvSpPr txBox="1"/>
          <p:nvPr/>
        </p:nvSpPr>
        <p:spPr>
          <a:xfrm>
            <a:off x="421425" y="1267575"/>
            <a:ext cx="4674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rPr>
              <a:t>Nvidia NSys profiling result</a:t>
            </a:r>
            <a:endParaRPr/>
          </a:p>
        </p:txBody>
      </p:sp>
      <p:sp>
        <p:nvSpPr>
          <p:cNvPr id="584" name="Google Shape;584;p73"/>
          <p:cNvSpPr txBox="1"/>
          <p:nvPr/>
        </p:nvSpPr>
        <p:spPr>
          <a:xfrm>
            <a:off x="10877800" y="6180375"/>
            <a:ext cx="3481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Thoughts: Use pinned memcpy as much as possible, overlap memcpy and computation through multiple CUDA stream</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sp>
        <p:nvSpPr>
          <p:cNvPr id="590" name="Google Shape;590;p74"/>
          <p:cNvSpPr txBox="1"/>
          <p:nvPr/>
        </p:nvSpPr>
        <p:spPr>
          <a:xfrm>
            <a:off x="1000725" y="1948775"/>
            <a:ext cx="75843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591" name="Google Shape;591;p74"/>
          <p:cNvSpPr txBox="1"/>
          <p:nvPr/>
        </p:nvSpPr>
        <p:spPr>
          <a:xfrm>
            <a:off x="810895" y="1425565"/>
            <a:ext cx="3342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rPr>
              <a:t>Tricks</a:t>
            </a:r>
            <a:endParaRPr/>
          </a:p>
        </p:txBody>
      </p:sp>
      <p:sp>
        <p:nvSpPr>
          <p:cNvPr id="592" name="Google Shape;592;p74"/>
          <p:cNvSpPr txBox="1"/>
          <p:nvPr/>
        </p:nvSpPr>
        <p:spPr>
          <a:xfrm>
            <a:off x="5109100" y="1888800"/>
            <a:ext cx="95214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#!/bin/bash</a:t>
            </a:r>
            <a:endParaRPr/>
          </a:p>
          <a:p>
            <a:pPr indent="0" lvl="0" marL="0" rtl="0" algn="l">
              <a:spcBef>
                <a:spcPts val="0"/>
              </a:spcBef>
              <a:spcAft>
                <a:spcPts val="0"/>
              </a:spcAft>
              <a:buClr>
                <a:schemeClr val="dk1"/>
              </a:buClr>
              <a:buSzPts val="1100"/>
              <a:buFont typeface="Arial"/>
              <a:buNone/>
            </a:pPr>
            <a:r>
              <a:rPr lang="en-US"/>
              <a:t>cd $1</a:t>
            </a:r>
            <a:endParaRPr/>
          </a:p>
          <a:p>
            <a:pPr indent="0" lvl="0" marL="0" rtl="0" algn="l">
              <a:spcBef>
                <a:spcPts val="0"/>
              </a:spcBef>
              <a:spcAft>
                <a:spcPts val="0"/>
              </a:spcAft>
              <a:buClr>
                <a:schemeClr val="dk1"/>
              </a:buClr>
              <a:buSzPts val="1100"/>
              <a:buFont typeface="Arial"/>
              <a:buNone/>
            </a:pPr>
            <a:r>
              <a:rPr lang="en-US"/>
              <a:t>APP="$2"</a:t>
            </a:r>
            <a:endParaRPr/>
          </a:p>
          <a:p>
            <a:pPr indent="0" lvl="0" marL="0" rtl="0" algn="l">
              <a:spcBef>
                <a:spcPts val="0"/>
              </a:spcBef>
              <a:spcAft>
                <a:spcPts val="0"/>
              </a:spcAft>
              <a:buClr>
                <a:schemeClr val="dk1"/>
              </a:buClr>
              <a:buSzPts val="1100"/>
              <a:buFont typeface="Arial"/>
              <a:buNone/>
            </a:pPr>
            <a:r>
              <a:rPr lang="en-US"/>
              <a:t>me=`hostname`</a:t>
            </a:r>
            <a:endParaRPr/>
          </a:p>
          <a:p>
            <a:pPr indent="0" lvl="0" marL="0" rtl="0" algn="l">
              <a:spcBef>
                <a:spcPts val="0"/>
              </a:spcBef>
              <a:spcAft>
                <a:spcPts val="0"/>
              </a:spcAft>
              <a:buClr>
                <a:schemeClr val="dk1"/>
              </a:buClr>
              <a:buSzPts val="1100"/>
              <a:buFont typeface="Arial"/>
              <a:buNone/>
            </a:pPr>
            <a:r>
              <a:rPr lang="en-US"/>
              <a:t>lrank=$OMPI_COMM_WORLD_LOCAL_RANK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case ${lrank} in</a:t>
            </a:r>
            <a:endParaRPr/>
          </a:p>
          <a:p>
            <a:pPr indent="0" lvl="0" marL="0" rtl="0" algn="l">
              <a:spcBef>
                <a:spcPts val="0"/>
              </a:spcBef>
              <a:spcAft>
                <a:spcPts val="0"/>
              </a:spcAft>
              <a:buClr>
                <a:schemeClr val="dk1"/>
              </a:buClr>
              <a:buSzPts val="1100"/>
              <a:buFont typeface="Arial"/>
              <a:buNone/>
            </a:pPr>
            <a:r>
              <a:rPr lang="en-US"/>
              <a:t>0)</a:t>
            </a:r>
            <a:endParaRPr/>
          </a:p>
          <a:p>
            <a:pPr indent="0" lvl="0" marL="0" rtl="0" algn="l">
              <a:spcBef>
                <a:spcPts val="0"/>
              </a:spcBef>
              <a:spcAft>
                <a:spcPts val="0"/>
              </a:spcAft>
              <a:buClr>
                <a:schemeClr val="dk1"/>
              </a:buClr>
              <a:buSzPts val="1100"/>
              <a:buFont typeface="Arial"/>
              <a:buNone/>
            </a:pPr>
            <a:r>
              <a:rPr lang="en-US"/>
              <a:t>echo "host=$me rank= $OMPI_COMM_WORLD_RANK lrank = $lrank cores=$CPU_CORES_PER_RANK bin=$APP"</a:t>
            </a:r>
            <a:endParaRPr/>
          </a:p>
          <a:p>
            <a:pPr indent="0" lvl="0" marL="0" rtl="0" algn="l">
              <a:spcBef>
                <a:spcPts val="0"/>
              </a:spcBef>
              <a:spcAft>
                <a:spcPts val="0"/>
              </a:spcAft>
              <a:buClr>
                <a:schemeClr val="dk1"/>
              </a:buClr>
              <a:buSzPts val="1100"/>
              <a:buFont typeface="Arial"/>
              <a:buNone/>
            </a:pPr>
            <a:r>
              <a:rPr lang="en-US"/>
              <a:t>	export CUDA_VISIBLE_DEVICES=0; numactl --cpunodebind=0 taskset -c 0 $APP</a:t>
            </a:r>
            <a:endParaRPr/>
          </a:p>
          <a:p>
            <a:pPr indent="0" lvl="0" marL="0" rtl="0" algn="l">
              <a:spcBef>
                <a:spcPts val="0"/>
              </a:spcBef>
              <a:spcAft>
                <a:spcPts val="0"/>
              </a:spcAft>
              <a:buClr>
                <a:schemeClr val="dk1"/>
              </a:buClr>
              <a:buSzPts val="1100"/>
              <a:buFont typeface="Arial"/>
              <a:buNone/>
            </a:pPr>
            <a:r>
              <a:rPr lang="en-US"/>
              <a:t>  ;;</a:t>
            </a:r>
            <a:endParaRPr/>
          </a:p>
          <a:p>
            <a:pPr indent="0" lvl="0" marL="0" rtl="0" algn="l">
              <a:spcBef>
                <a:spcPts val="0"/>
              </a:spcBef>
              <a:spcAft>
                <a:spcPts val="0"/>
              </a:spcAft>
              <a:buClr>
                <a:schemeClr val="dk1"/>
              </a:buClr>
              <a:buSzPts val="1100"/>
              <a:buFont typeface="Arial"/>
              <a:buNone/>
            </a:pPr>
            <a:r>
              <a:rPr lang="en-US"/>
              <a:t>1)</a:t>
            </a:r>
            <a:endParaRPr/>
          </a:p>
          <a:p>
            <a:pPr indent="0" lvl="0" marL="0" rtl="0" algn="l">
              <a:spcBef>
                <a:spcPts val="0"/>
              </a:spcBef>
              <a:spcAft>
                <a:spcPts val="0"/>
              </a:spcAft>
              <a:buClr>
                <a:schemeClr val="dk1"/>
              </a:buClr>
              <a:buSzPts val="1100"/>
              <a:buFont typeface="Arial"/>
              <a:buNone/>
            </a:pPr>
            <a:r>
              <a:rPr lang="en-US"/>
              <a:t>echo "host=$me rank= $OMPI_COMM_WORLD_RANK lrank = $lrank cores=$CPU_CORES_PER_RANK bin=$APP"</a:t>
            </a:r>
            <a:endParaRPr/>
          </a:p>
          <a:p>
            <a:pPr indent="0" lvl="0" marL="0" rtl="0" algn="l">
              <a:spcBef>
                <a:spcPts val="0"/>
              </a:spcBef>
              <a:spcAft>
                <a:spcPts val="0"/>
              </a:spcAft>
              <a:buClr>
                <a:schemeClr val="dk1"/>
              </a:buClr>
              <a:buSzPts val="1100"/>
              <a:buFont typeface="Arial"/>
              <a:buNone/>
            </a:pPr>
            <a:r>
              <a:rPr lang="en-US"/>
              <a:t>	export CUDA_VISIBLE_DEVICES=1; numactl --cpunodebind=0 taskset -c 1 $APP</a:t>
            </a:r>
            <a:endParaRPr/>
          </a:p>
          <a:p>
            <a:pPr indent="0" lvl="0" marL="0" rtl="0" algn="l">
              <a:spcBef>
                <a:spcPts val="0"/>
              </a:spcBef>
              <a:spcAft>
                <a:spcPts val="0"/>
              </a:spcAft>
              <a:buClr>
                <a:schemeClr val="dk1"/>
              </a:buClr>
              <a:buSzPts val="1100"/>
              <a:buFont typeface="Arial"/>
              <a:buNone/>
            </a:pPr>
            <a:r>
              <a:rPr lang="en-US"/>
              <a:t>  ;;</a:t>
            </a:r>
            <a:endParaRPr/>
          </a:p>
          <a:p>
            <a:pPr indent="0" lvl="0" marL="0" rtl="0" algn="l">
              <a:spcBef>
                <a:spcPts val="0"/>
              </a:spcBef>
              <a:spcAft>
                <a:spcPts val="0"/>
              </a:spcAft>
              <a:buClr>
                <a:schemeClr val="dk1"/>
              </a:buClr>
              <a:buSzPts val="1100"/>
              <a:buFont typeface="Arial"/>
              <a:buNone/>
            </a:pPr>
            <a:r>
              <a:rPr lang="en-US"/>
              <a:t>2)</a:t>
            </a:r>
            <a:endParaRPr/>
          </a:p>
          <a:p>
            <a:pPr indent="0" lvl="0" marL="0" rtl="0" algn="l">
              <a:spcBef>
                <a:spcPts val="0"/>
              </a:spcBef>
              <a:spcAft>
                <a:spcPts val="0"/>
              </a:spcAft>
              <a:buClr>
                <a:schemeClr val="dk1"/>
              </a:buClr>
              <a:buSzPts val="1100"/>
              <a:buFont typeface="Arial"/>
              <a:buNone/>
            </a:pPr>
            <a:r>
              <a:rPr lang="en-US"/>
              <a:t>echo "host=$me rank= $OMPI_COMM_WORLD_RANK lrank = $lrank cores=$CPU_CORES_PER_RANK bin=$APP"</a:t>
            </a:r>
            <a:endParaRPr/>
          </a:p>
          <a:p>
            <a:pPr indent="0" lvl="0" marL="0" rtl="0" algn="l">
              <a:spcBef>
                <a:spcPts val="0"/>
              </a:spcBef>
              <a:spcAft>
                <a:spcPts val="0"/>
              </a:spcAft>
              <a:buClr>
                <a:schemeClr val="dk1"/>
              </a:buClr>
              <a:buSzPts val="1100"/>
              <a:buFont typeface="Arial"/>
              <a:buNone/>
            </a:pPr>
            <a:r>
              <a:rPr lang="en-US"/>
              <a:t>	export CUDA_VISIBLE_DEVICES=2; numactl --cpunodebind=1 taskset -c 20 $APP</a:t>
            </a:r>
            <a:endParaRPr/>
          </a:p>
          <a:p>
            <a:pPr indent="0" lvl="0" marL="0" rtl="0" algn="l">
              <a:spcBef>
                <a:spcPts val="0"/>
              </a:spcBef>
              <a:spcAft>
                <a:spcPts val="0"/>
              </a:spcAft>
              <a:buClr>
                <a:schemeClr val="dk1"/>
              </a:buClr>
              <a:buSzPts val="1100"/>
              <a:buFont typeface="Arial"/>
              <a:buNone/>
            </a:pPr>
            <a:r>
              <a:rPr lang="en-US"/>
              <a:t>  ;;</a:t>
            </a:r>
            <a:endParaRPr/>
          </a:p>
          <a:p>
            <a:pPr indent="0" lvl="0" marL="0" rtl="0" algn="l">
              <a:spcBef>
                <a:spcPts val="0"/>
              </a:spcBef>
              <a:spcAft>
                <a:spcPts val="0"/>
              </a:spcAft>
              <a:buClr>
                <a:schemeClr val="dk1"/>
              </a:buClr>
              <a:buSzPts val="1100"/>
              <a:buFont typeface="Arial"/>
              <a:buNone/>
            </a:pPr>
            <a:r>
              <a:rPr lang="en-US"/>
              <a:t>3)</a:t>
            </a:r>
            <a:endParaRPr/>
          </a:p>
          <a:p>
            <a:pPr indent="0" lvl="0" marL="0" rtl="0" algn="l">
              <a:spcBef>
                <a:spcPts val="0"/>
              </a:spcBef>
              <a:spcAft>
                <a:spcPts val="0"/>
              </a:spcAft>
              <a:buClr>
                <a:schemeClr val="dk1"/>
              </a:buClr>
              <a:buSzPts val="1100"/>
              <a:buFont typeface="Arial"/>
              <a:buNone/>
            </a:pPr>
            <a:r>
              <a:rPr lang="en-US"/>
              <a:t>echo "host=$me rank= $OMPI_COMM_WORLD_RANK lrank = $lrank cores=$CPU_CORES_PER_RANK bin=$APP"</a:t>
            </a:r>
            <a:endParaRPr/>
          </a:p>
          <a:p>
            <a:pPr indent="0" lvl="0" marL="0" rtl="0" algn="l">
              <a:spcBef>
                <a:spcPts val="0"/>
              </a:spcBef>
              <a:spcAft>
                <a:spcPts val="0"/>
              </a:spcAft>
              <a:buClr>
                <a:schemeClr val="dk1"/>
              </a:buClr>
              <a:buSzPts val="1100"/>
              <a:buFont typeface="Arial"/>
              <a:buNone/>
            </a:pPr>
            <a:r>
              <a:rPr lang="en-US"/>
              <a:t>	export CUDA_VISIBLE_DEVICES=3; numactl --cpunodebind=1 taskset -c 21 $APP</a:t>
            </a:r>
            <a:endParaRPr/>
          </a:p>
          <a:p>
            <a:pPr indent="0" lvl="0" marL="0" rtl="0" algn="l">
              <a:spcBef>
                <a:spcPts val="0"/>
              </a:spcBef>
              <a:spcAft>
                <a:spcPts val="0"/>
              </a:spcAft>
              <a:buNone/>
            </a:pPr>
            <a:r>
              <a:rPr lang="en-US"/>
              <a:t>  ;;</a:t>
            </a:r>
            <a:endParaRPr/>
          </a:p>
        </p:txBody>
      </p:sp>
      <p:sp>
        <p:nvSpPr>
          <p:cNvPr id="593" name="Google Shape;593;p74"/>
          <p:cNvSpPr txBox="1"/>
          <p:nvPr/>
        </p:nvSpPr>
        <p:spPr>
          <a:xfrm>
            <a:off x="810900" y="2054100"/>
            <a:ext cx="4298100" cy="48105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Clr>
                <a:schemeClr val="dk1"/>
              </a:buClr>
              <a:buSzPts val="2000"/>
              <a:buChar char="-"/>
            </a:pPr>
            <a:r>
              <a:rPr lang="en-US" sz="2000">
                <a:solidFill>
                  <a:schemeClr val="dk1"/>
                </a:solidFill>
              </a:rPr>
              <a:t>Bind MPI ranks to cores based on the allocated GPU and CPU topology found with `nvidia-smi topo -m`.</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But it is not utilized in our final runs - we tried to find an empty server where we allocated a full CPU0 with 4 GPUs connected to it. As “Noisy Neighbor” effect is avoided, its performance is highest.</a:t>
            </a:r>
            <a:endParaRPr sz="2000">
              <a:solidFill>
                <a:schemeClr val="dk1"/>
              </a:solidFill>
            </a:endParaRPr>
          </a:p>
          <a:p>
            <a:pPr indent="0" lvl="0" marL="0" marR="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5"/>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Quantum ESPRESSO</a:t>
            </a:r>
            <a:endParaRPr/>
          </a:p>
        </p:txBody>
      </p:sp>
      <p:sp>
        <p:nvSpPr>
          <p:cNvPr id="599" name="Google Shape;599;p75"/>
          <p:cNvSpPr txBox="1"/>
          <p:nvPr/>
        </p:nvSpPr>
        <p:spPr>
          <a:xfrm>
            <a:off x="883285" y="1518920"/>
            <a:ext cx="317373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Difficulties</a:t>
            </a:r>
            <a:endParaRPr sz="2800">
              <a:solidFill>
                <a:schemeClr val="dk1"/>
              </a:solidFill>
              <a:latin typeface="Arial"/>
              <a:ea typeface="Arial"/>
              <a:cs typeface="Arial"/>
              <a:sym typeface="Arial"/>
            </a:endParaRPr>
          </a:p>
        </p:txBody>
      </p:sp>
      <p:sp>
        <p:nvSpPr>
          <p:cNvPr id="600" name="Google Shape;600;p75"/>
          <p:cNvSpPr txBox="1"/>
          <p:nvPr/>
        </p:nvSpPr>
        <p:spPr>
          <a:xfrm>
            <a:off x="992500" y="2342525"/>
            <a:ext cx="12531300" cy="51255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Clr>
                <a:schemeClr val="dk1"/>
              </a:buClr>
              <a:buSzPts val="2000"/>
              <a:buChar char="-"/>
            </a:pPr>
            <a:r>
              <a:rPr lang="en-US" sz="2000">
                <a:solidFill>
                  <a:schemeClr val="dk1"/>
                </a:solidFill>
              </a:rPr>
              <a:t>There is a process limitation (144) in the bridge cluster of Arm-forge profiler. We can't see comprehensive code and running function information beyond 2 nodes.</a:t>
            </a:r>
            <a:endParaRPr sz="2000">
              <a:solidFill>
                <a:schemeClr val="dk1"/>
              </a:solidFill>
            </a:endParaRPr>
          </a:p>
          <a:p>
            <a:pPr indent="0" lvl="0" marL="0" marR="0" rtl="0" algn="l">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The two clusters are AMD and Intel machines, respectively. So the same parameters or libraries may not always be suitable for both, and the same goes for the result representation. There are many compilation problems when testing the same operation on both clusters (e.g. compatibility among AOCC, AOCL, OpenMPI, IntelMPI...).</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Some libraries in Bridges-2 may not match the runtime version: The NVHPC compiler in Bridges-2 supports up to CUDA 11.8 but the drivers in the GPU nodes are CUDA 12.0. Fortunately, they seem to be compatible when running CP. (Could also be solved by manually install the latest NVHPC)</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We could not compile some dependencies of QE with AOCC by Spack in the Bridges-2 cluster due to system environment differences. </a:t>
            </a:r>
            <a:endParaRPr sz="2000">
              <a:solidFill>
                <a:schemeClr val="dk1"/>
              </a:solidFil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6"/>
          <p:cNvSpPr/>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Arial"/>
                <a:ea typeface="Arial"/>
                <a:cs typeface="Arial"/>
                <a:sym typeface="Arial"/>
              </a:rPr>
              <a:t>Lessons learned</a:t>
            </a:r>
            <a:endParaRPr b="1" sz="3200">
              <a:solidFill>
                <a:schemeClr val="lt1"/>
              </a:solidFill>
              <a:latin typeface="Arial"/>
              <a:ea typeface="Arial"/>
              <a:cs typeface="Arial"/>
              <a:sym typeface="Arial"/>
            </a:endParaRPr>
          </a:p>
        </p:txBody>
      </p:sp>
      <p:sp>
        <p:nvSpPr>
          <p:cNvPr id="606" name="Google Shape;606;p76"/>
          <p:cNvSpPr txBox="1"/>
          <p:nvPr/>
        </p:nvSpPr>
        <p:spPr>
          <a:xfrm>
            <a:off x="916300" y="1848675"/>
            <a:ext cx="12777600" cy="51924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Clr>
                <a:schemeClr val="dk1"/>
              </a:buClr>
              <a:buSzPts val="2200"/>
              <a:buChar char="-"/>
            </a:pPr>
            <a:r>
              <a:rPr b="1" lang="en-US" sz="2200">
                <a:solidFill>
                  <a:schemeClr val="dk1"/>
                </a:solidFill>
              </a:rPr>
              <a:t>Hardware</a:t>
            </a:r>
            <a:r>
              <a:rPr lang="en-US" sz="2200">
                <a:solidFill>
                  <a:schemeClr val="dk1"/>
                </a:solidFill>
              </a:rPr>
              <a:t>: We should understand the system's architecture, memory hierarchy, and interconnect topology to ensure efficient parallelization for HPC applications.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Libraries</a:t>
            </a:r>
            <a:r>
              <a:rPr lang="en-US" sz="2200">
                <a:solidFill>
                  <a:schemeClr val="dk1"/>
                </a:solidFill>
              </a:rPr>
              <a:t>: Selecting the appropriate libraries such as BLAS, LAPACK, FFTW or MPI for different platforms can have a significant impact on performance. </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Performance Profiling</a:t>
            </a:r>
            <a:r>
              <a:rPr lang="en-US" sz="2200">
                <a:solidFill>
                  <a:schemeClr val="dk1"/>
                </a:solidFill>
              </a:rPr>
              <a:t>: Profiling the performance of an application helps identify bottlenecks and opportunities for improvement. Tools such as profilers and trace analyzers can be used to gather valuable insights for optimizing code and communication patterns.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n-US" sz="2200">
                <a:solidFill>
                  <a:schemeClr val="dk1"/>
                </a:solidFill>
              </a:rPr>
              <a:t>Algorithm Scalability</a:t>
            </a:r>
            <a:r>
              <a:rPr lang="en-US" sz="2200">
                <a:solidFill>
                  <a:schemeClr val="dk1"/>
                </a:solidFill>
              </a:rPr>
              <a:t>: Measuring and understanding the scalability pattern of an application is important for further optimization and prediction of its performance. Sometimes, it may exhibit super-linear scalability, while other times, the overall running time may even increase when running with more cores.</a:t>
            </a:r>
            <a:endParaRPr sz="2200">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7"/>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Team work</a:t>
            </a:r>
            <a:endParaRPr/>
          </a:p>
        </p:txBody>
      </p:sp>
      <p:sp>
        <p:nvSpPr>
          <p:cNvPr id="612" name="Google Shape;612;p77"/>
          <p:cNvSpPr txBox="1"/>
          <p:nvPr>
            <p:ph idx="1" type="body"/>
          </p:nvPr>
        </p:nvSpPr>
        <p:spPr>
          <a:xfrm>
            <a:off x="487680" y="1534295"/>
            <a:ext cx="13411200" cy="597916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SzPts val="1800"/>
              <a:buChar char="•"/>
            </a:pPr>
            <a:r>
              <a:rPr lang="en-US"/>
              <a:t>Work together to solve compilation issues.</a:t>
            </a:r>
            <a:endParaRPr/>
          </a:p>
          <a:p>
            <a:pPr indent="-342900" lvl="0" marL="457200" rtl="0" algn="l">
              <a:spcBef>
                <a:spcPts val="0"/>
              </a:spcBef>
              <a:spcAft>
                <a:spcPts val="0"/>
              </a:spcAft>
              <a:buSzPts val="1800"/>
              <a:buChar char="•"/>
            </a:pPr>
            <a:r>
              <a:rPr lang="en-US"/>
              <a:t>Discuss hardware architectures</a:t>
            </a:r>
            <a:endParaRPr/>
          </a:p>
          <a:p>
            <a:pPr indent="-342900" lvl="0" marL="457200" rtl="0" algn="l">
              <a:spcBef>
                <a:spcPts val="0"/>
              </a:spcBef>
              <a:spcAft>
                <a:spcPts val="0"/>
              </a:spcAft>
              <a:buSzPts val="1800"/>
              <a:buChar char="•"/>
            </a:pPr>
            <a:r>
              <a:rPr lang="en-US"/>
              <a:t>Discuss MPI bindings</a:t>
            </a:r>
            <a:endParaRPr/>
          </a:p>
          <a:p>
            <a:pPr indent="-342900" lvl="0" marL="457200" rtl="0" algn="l">
              <a:spcBef>
                <a:spcPts val="0"/>
              </a:spcBef>
              <a:spcAft>
                <a:spcPts val="0"/>
              </a:spcAft>
              <a:buSzPts val="1800"/>
              <a:buChar char="•"/>
            </a:pPr>
            <a:r>
              <a:rPr lang="en-US"/>
              <a:t>Discuss code optimizations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8"/>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Q&amp;A	 </a:t>
            </a:r>
            <a:endParaRPr/>
          </a:p>
        </p:txBody>
      </p:sp>
      <p:sp>
        <p:nvSpPr>
          <p:cNvPr id="618" name="Google Shape;618;p78"/>
          <p:cNvSpPr txBox="1"/>
          <p:nvPr>
            <p:ph idx="1" type="body"/>
          </p:nvPr>
        </p:nvSpPr>
        <p:spPr>
          <a:xfrm>
            <a:off x="487680" y="1534295"/>
            <a:ext cx="13411200" cy="506610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t>Allow 5-10 minutes for questions from the judges</a:t>
            </a:r>
            <a:endParaRPr/>
          </a:p>
          <a:p>
            <a:pPr indent="0" lvl="0" marL="0" rtl="0" algn="l">
              <a:spcBef>
                <a:spcPts val="480"/>
              </a:spcBef>
              <a:spcAft>
                <a:spcPts val="0"/>
              </a:spcAft>
              <a:buClr>
                <a:schemeClr val="dk2"/>
              </a:buClr>
              <a:buSzPts val="24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245660" y="77002"/>
            <a:ext cx="12051000" cy="1005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ShanghaiTech University	</a:t>
            </a:r>
            <a:endParaRPr/>
          </a:p>
        </p:txBody>
      </p:sp>
      <p:pic>
        <p:nvPicPr>
          <p:cNvPr id="192" name="Google Shape;192;p35"/>
          <p:cNvPicPr preferRelativeResize="0"/>
          <p:nvPr/>
        </p:nvPicPr>
        <p:blipFill rotWithShape="1">
          <a:blip r:embed="rId3">
            <a:alphaModFix/>
          </a:blip>
          <a:srcRect b="0" l="0" r="0" t="0"/>
          <a:stretch/>
        </p:blipFill>
        <p:spPr>
          <a:xfrm>
            <a:off x="743714" y="1580126"/>
            <a:ext cx="4971286" cy="1338262"/>
          </a:xfrm>
          <a:prstGeom prst="rect">
            <a:avLst/>
          </a:prstGeom>
          <a:noFill/>
          <a:ln>
            <a:noFill/>
          </a:ln>
        </p:spPr>
      </p:pic>
      <p:pic>
        <p:nvPicPr>
          <p:cNvPr id="193" name="Google Shape;193;p35"/>
          <p:cNvPicPr preferRelativeResize="0"/>
          <p:nvPr/>
        </p:nvPicPr>
        <p:blipFill rotWithShape="1">
          <a:blip r:embed="rId4">
            <a:alphaModFix/>
          </a:blip>
          <a:srcRect b="0" l="0" r="0" t="0"/>
          <a:stretch/>
        </p:blipFill>
        <p:spPr>
          <a:xfrm>
            <a:off x="8915400" y="1370710"/>
            <a:ext cx="5537201" cy="3691465"/>
          </a:xfrm>
          <a:prstGeom prst="rect">
            <a:avLst/>
          </a:prstGeom>
          <a:noFill/>
          <a:ln>
            <a:noFill/>
          </a:ln>
        </p:spPr>
      </p:pic>
      <p:pic>
        <p:nvPicPr>
          <p:cNvPr id="194" name="Google Shape;194;p35"/>
          <p:cNvPicPr preferRelativeResize="0"/>
          <p:nvPr/>
        </p:nvPicPr>
        <p:blipFill rotWithShape="1">
          <a:blip r:embed="rId5">
            <a:alphaModFix/>
          </a:blip>
          <a:srcRect b="0" l="0" r="0" t="0"/>
          <a:stretch/>
        </p:blipFill>
        <p:spPr>
          <a:xfrm>
            <a:off x="254270" y="5174741"/>
            <a:ext cx="14121855" cy="2372031"/>
          </a:xfrm>
          <a:prstGeom prst="rect">
            <a:avLst/>
          </a:prstGeom>
          <a:noFill/>
          <a:ln>
            <a:noFill/>
          </a:ln>
        </p:spPr>
      </p:pic>
      <p:sp>
        <p:nvSpPr>
          <p:cNvPr id="195" name="Google Shape;195;p35"/>
          <p:cNvSpPr txBox="1"/>
          <p:nvPr/>
        </p:nvSpPr>
        <p:spPr>
          <a:xfrm>
            <a:off x="760731" y="3107153"/>
            <a:ext cx="78309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333333"/>
                </a:solidFill>
                <a:latin typeface="arial"/>
                <a:ea typeface="arial"/>
                <a:cs typeface="arial"/>
                <a:sym typeface="arial"/>
              </a:rPr>
              <a:t>A</a:t>
            </a:r>
            <a:r>
              <a:rPr b="0" i="0" lang="en-US" sz="2800">
                <a:solidFill>
                  <a:srgbClr val="333333"/>
                </a:solidFill>
                <a:latin typeface="arial"/>
                <a:ea typeface="arial"/>
                <a:cs typeface="arial"/>
                <a:sym typeface="arial"/>
              </a:rPr>
              <a:t>spire to be a small-scale, high-level, international university oriented towards research and innovation.</a:t>
            </a:r>
            <a:endParaRPr sz="2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idx="1" type="body"/>
          </p:nvPr>
        </p:nvSpPr>
        <p:spPr>
          <a:xfrm>
            <a:off x="487680" y="1534295"/>
            <a:ext cx="13411200" cy="597916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t>Solves the 3D Laplace equation on a nonuniform logically-rectangular spherical grid</a:t>
            </a:r>
            <a:endParaRPr/>
          </a:p>
          <a:p>
            <a:pPr indent="-452119" lvl="0" marL="452119" rtl="0" algn="l">
              <a:spcBef>
                <a:spcPts val="480"/>
              </a:spcBef>
              <a:spcAft>
                <a:spcPts val="0"/>
              </a:spcAft>
              <a:buClr>
                <a:schemeClr val="dk2"/>
              </a:buClr>
              <a:buSzPts val="2400"/>
              <a:buChar char="•"/>
            </a:pPr>
            <a:r>
              <a:rPr lang="en-US"/>
              <a:t>Using an iterative Preconditioned Conjugate Gradient</a:t>
            </a:r>
            <a:endParaRPr/>
          </a:p>
        </p:txBody>
      </p:sp>
      <p:sp>
        <p:nvSpPr>
          <p:cNvPr descr="POT3D" id="201" name="Google Shape;201;p36"/>
          <p:cNvSpPr/>
          <p:nvPr/>
        </p:nvSpPr>
        <p:spPr>
          <a:xfrm>
            <a:off x="7162800" y="39624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02" name="Google Shape;202;p36"/>
          <p:cNvPicPr preferRelativeResize="0"/>
          <p:nvPr/>
        </p:nvPicPr>
        <p:blipFill rotWithShape="1">
          <a:blip r:embed="rId3">
            <a:alphaModFix/>
          </a:blip>
          <a:srcRect b="0" l="0" r="0" t="0"/>
          <a:stretch/>
        </p:blipFill>
        <p:spPr>
          <a:xfrm>
            <a:off x="276225" y="63510"/>
            <a:ext cx="3143250" cy="1200150"/>
          </a:xfrm>
          <a:prstGeom prst="rect">
            <a:avLst/>
          </a:prstGeom>
          <a:noFill/>
          <a:ln>
            <a:noFill/>
          </a:ln>
        </p:spPr>
      </p:pic>
      <p:pic>
        <p:nvPicPr>
          <p:cNvPr id="203" name="Google Shape;203;p36"/>
          <p:cNvPicPr preferRelativeResize="0"/>
          <p:nvPr/>
        </p:nvPicPr>
        <p:blipFill rotWithShape="1">
          <a:blip r:embed="rId4">
            <a:alphaModFix/>
          </a:blip>
          <a:srcRect b="0" l="0" r="0" t="1918"/>
          <a:stretch/>
        </p:blipFill>
        <p:spPr>
          <a:xfrm>
            <a:off x="1663664" y="2370954"/>
            <a:ext cx="3185374" cy="5258561"/>
          </a:xfrm>
          <a:prstGeom prst="rect">
            <a:avLst/>
          </a:prstGeom>
          <a:noFill/>
          <a:ln>
            <a:noFill/>
          </a:ln>
        </p:spPr>
      </p:pic>
      <p:pic>
        <p:nvPicPr>
          <p:cNvPr id="204" name="Google Shape;204;p36"/>
          <p:cNvPicPr preferRelativeResize="0"/>
          <p:nvPr/>
        </p:nvPicPr>
        <p:blipFill rotWithShape="1">
          <a:blip r:embed="rId5">
            <a:alphaModFix/>
          </a:blip>
          <a:srcRect b="0" l="0" r="0" t="0"/>
          <a:stretch/>
        </p:blipFill>
        <p:spPr>
          <a:xfrm>
            <a:off x="6487628" y="2680695"/>
            <a:ext cx="4556649" cy="2023288"/>
          </a:xfrm>
          <a:prstGeom prst="rect">
            <a:avLst/>
          </a:prstGeom>
          <a:noFill/>
          <a:ln>
            <a:noFill/>
          </a:ln>
        </p:spPr>
      </p:pic>
      <p:pic>
        <p:nvPicPr>
          <p:cNvPr id="205" name="Google Shape;205;p36"/>
          <p:cNvPicPr preferRelativeResize="0"/>
          <p:nvPr/>
        </p:nvPicPr>
        <p:blipFill rotWithShape="1">
          <a:blip r:embed="rId6">
            <a:alphaModFix/>
          </a:blip>
          <a:srcRect b="0" l="0" r="0" t="0"/>
          <a:stretch/>
        </p:blipFill>
        <p:spPr>
          <a:xfrm>
            <a:off x="7035800" y="5155552"/>
            <a:ext cx="2480476" cy="774006"/>
          </a:xfrm>
          <a:prstGeom prst="rect">
            <a:avLst/>
          </a:prstGeom>
          <a:noFill/>
          <a:ln>
            <a:noFill/>
          </a:ln>
        </p:spPr>
      </p:pic>
      <p:sp>
        <p:nvSpPr>
          <p:cNvPr id="206" name="Google Shape;206;p36"/>
          <p:cNvSpPr/>
          <p:nvPr/>
        </p:nvSpPr>
        <p:spPr>
          <a:xfrm rot="636310">
            <a:off x="4078853" y="3200400"/>
            <a:ext cx="2203450" cy="139700"/>
          </a:xfrm>
          <a:prstGeom prst="rightArrow">
            <a:avLst>
              <a:gd fmla="val 50000" name="adj1"/>
              <a:gd fmla="val 50000" name="adj2"/>
            </a:avLst>
          </a:prstGeom>
          <a:solidFill>
            <a:schemeClr val="accent1"/>
          </a:solidFill>
          <a:ln cap="flat" cmpd="sng" w="25400">
            <a:solidFill>
              <a:srgbClr val="2D4B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36"/>
          <p:cNvSpPr/>
          <p:nvPr/>
        </p:nvSpPr>
        <p:spPr>
          <a:xfrm rot="704947">
            <a:off x="3935157" y="5138700"/>
            <a:ext cx="2899463" cy="142701"/>
          </a:xfrm>
          <a:prstGeom prst="rightArrow">
            <a:avLst>
              <a:gd fmla="val 50000" name="adj1"/>
              <a:gd fmla="val 50000" name="adj2"/>
            </a:avLst>
          </a:prstGeom>
          <a:solidFill>
            <a:schemeClr val="accent1"/>
          </a:solidFill>
          <a:ln cap="flat" cmpd="sng" w="25400">
            <a:solidFill>
              <a:srgbClr val="2D4B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MPI Tuning on Bridges-2</a:t>
            </a:r>
            <a:endParaRPr/>
          </a:p>
        </p:txBody>
      </p:sp>
      <p:sp>
        <p:nvSpPr>
          <p:cNvPr id="213" name="Google Shape;213;p37"/>
          <p:cNvSpPr txBox="1"/>
          <p:nvPr>
            <p:ph idx="1" type="body"/>
          </p:nvPr>
        </p:nvSpPr>
        <p:spPr>
          <a:xfrm>
            <a:off x="487680" y="1534295"/>
            <a:ext cx="13411200" cy="5066202"/>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t>At first we do some experiments. 1 node Bridges-2, “small” testsuite</a:t>
            </a:r>
            <a:endParaRPr/>
          </a:p>
        </p:txBody>
      </p:sp>
      <p:pic>
        <p:nvPicPr>
          <p:cNvPr id="214" name="Google Shape;214;p37"/>
          <p:cNvPicPr preferRelativeResize="0"/>
          <p:nvPr/>
        </p:nvPicPr>
        <p:blipFill rotWithShape="1">
          <a:blip r:embed="rId3">
            <a:alphaModFix/>
          </a:blip>
          <a:srcRect b="0" l="0" r="0" t="0"/>
          <a:stretch/>
        </p:blipFill>
        <p:spPr>
          <a:xfrm>
            <a:off x="8561070" y="2211368"/>
            <a:ext cx="5852172" cy="4389129"/>
          </a:xfrm>
          <a:prstGeom prst="rect">
            <a:avLst/>
          </a:prstGeom>
          <a:noFill/>
          <a:ln>
            <a:noFill/>
          </a:ln>
        </p:spPr>
      </p:pic>
      <p:sp>
        <p:nvSpPr>
          <p:cNvPr id="215" name="Google Shape;215;p37"/>
          <p:cNvSpPr txBox="1"/>
          <p:nvPr/>
        </p:nvSpPr>
        <p:spPr>
          <a:xfrm>
            <a:off x="487680" y="2559049"/>
            <a:ext cx="7939065" cy="5066202"/>
          </a:xfrm>
          <a:prstGeom prst="rect">
            <a:avLst/>
          </a:prstGeom>
          <a:noFill/>
          <a:ln>
            <a:noFill/>
          </a:ln>
        </p:spPr>
        <p:txBody>
          <a:bodyPr anchorCtr="0" anchor="t" bIns="0" lIns="0" spcFirstLastPara="1" rIns="0" wrap="square" tIns="0">
            <a:noAutofit/>
          </a:bodyPr>
          <a:lstStyle/>
          <a:p>
            <a:pPr indent="-452119" lvl="0" marL="452119" marR="0" rtl="0" algn="l">
              <a:spcBef>
                <a:spcPts val="0"/>
              </a:spcBef>
              <a:spcAft>
                <a:spcPts val="0"/>
              </a:spcAft>
              <a:buClr>
                <a:schemeClr val="dk2"/>
              </a:buClr>
              <a:buSzPts val="2400"/>
              <a:buFont typeface="Arial"/>
              <a:buChar char="•"/>
            </a:pPr>
            <a:r>
              <a:rPr b="1" lang="en-US" sz="2400">
                <a:solidFill>
                  <a:schemeClr val="dk2"/>
                </a:solidFill>
                <a:latin typeface="Arial"/>
                <a:ea typeface="Arial"/>
                <a:cs typeface="Arial"/>
                <a:sym typeface="Arial"/>
              </a:rPr>
              <a:t>32, 64, 96, 128-rank are “local optimal”</a:t>
            </a:r>
            <a:endParaRPr/>
          </a:p>
          <a:p>
            <a:pPr indent="-375919" lvl="1" marL="828039" marR="0" rtl="0" algn="l">
              <a:spcBef>
                <a:spcPts val="480"/>
              </a:spcBef>
              <a:spcAft>
                <a:spcPts val="0"/>
              </a:spcAft>
              <a:buClr>
                <a:schemeClr val="dk2"/>
              </a:buClr>
              <a:buSzPts val="2000"/>
              <a:buFont typeface="Arial"/>
              <a:buChar char="–"/>
            </a:pPr>
            <a:r>
              <a:rPr b="0" i="0" lang="en-US" sz="2000" u="none" cap="none" strike="noStrike">
                <a:solidFill>
                  <a:schemeClr val="dk1"/>
                </a:solidFill>
                <a:latin typeface="Arial"/>
                <a:ea typeface="Arial"/>
                <a:cs typeface="Arial"/>
                <a:sym typeface="Arial"/>
              </a:rPr>
              <a:t>Especially communication time</a:t>
            </a:r>
            <a:endParaRPr/>
          </a:p>
          <a:p>
            <a:pPr indent="-452119" lvl="0" marL="452119" marR="0" rtl="0" algn="l">
              <a:spcBef>
                <a:spcPts val="480"/>
              </a:spcBef>
              <a:spcAft>
                <a:spcPts val="0"/>
              </a:spcAft>
              <a:buClr>
                <a:schemeClr val="dk2"/>
              </a:buClr>
              <a:buSzPts val="2400"/>
              <a:buFont typeface="Arial"/>
              <a:buChar char="•"/>
            </a:pPr>
            <a:r>
              <a:rPr b="1" lang="en-US" sz="2400">
                <a:solidFill>
                  <a:schemeClr val="dk2"/>
                </a:solidFill>
                <a:latin typeface="Arial"/>
                <a:ea typeface="Arial"/>
                <a:cs typeface="Arial"/>
                <a:sym typeface="Arial"/>
              </a:rPr>
              <a:t>Guess there may be work imbalance if rank != 32, 64, 96.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MPI Tuning on Bridges-2</a:t>
            </a:r>
            <a:endParaRPr/>
          </a:p>
        </p:txBody>
      </p:sp>
      <p:sp>
        <p:nvSpPr>
          <p:cNvPr id="221" name="Google Shape;221;p38"/>
          <p:cNvSpPr txBox="1"/>
          <p:nvPr>
            <p:ph idx="1" type="body"/>
          </p:nvPr>
        </p:nvSpPr>
        <p:spPr>
          <a:xfrm>
            <a:off x="487680" y="1534295"/>
            <a:ext cx="13411200" cy="506610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t>We use ITAC because we can see the event timeline. (34 ppn, 4 nodes, Bridges-2)</a:t>
            </a:r>
            <a:endParaRPr/>
          </a:p>
          <a:p>
            <a:pPr indent="-375919" lvl="1" marL="828039" rtl="0" algn="l">
              <a:spcBef>
                <a:spcPts val="480"/>
              </a:spcBef>
              <a:spcAft>
                <a:spcPts val="0"/>
              </a:spcAft>
              <a:buSzPts val="2000"/>
              <a:buChar char="–"/>
            </a:pPr>
            <a:r>
              <a:rPr lang="en-US"/>
              <a:t>Some ranks computes slower than other ranks. The program have to wait the slowest ranks when calling “Allreduce”</a:t>
            </a:r>
            <a:endParaRPr/>
          </a:p>
        </p:txBody>
      </p:sp>
      <p:pic>
        <p:nvPicPr>
          <p:cNvPr id="222" name="Google Shape;222;p38"/>
          <p:cNvPicPr preferRelativeResize="0"/>
          <p:nvPr/>
        </p:nvPicPr>
        <p:blipFill rotWithShape="1">
          <a:blip r:embed="rId3">
            <a:alphaModFix/>
          </a:blip>
          <a:srcRect b="0" l="0" r="0" t="0"/>
          <a:stretch/>
        </p:blipFill>
        <p:spPr>
          <a:xfrm>
            <a:off x="6894875" y="2505862"/>
            <a:ext cx="7004000" cy="4861975"/>
          </a:xfrm>
          <a:prstGeom prst="rect">
            <a:avLst/>
          </a:prstGeom>
          <a:noFill/>
          <a:ln>
            <a:noFill/>
          </a:ln>
        </p:spPr>
      </p:pic>
      <p:pic>
        <p:nvPicPr>
          <p:cNvPr id="223" name="Google Shape;223;p38"/>
          <p:cNvPicPr preferRelativeResize="0"/>
          <p:nvPr/>
        </p:nvPicPr>
        <p:blipFill>
          <a:blip r:embed="rId4">
            <a:alphaModFix/>
          </a:blip>
          <a:stretch>
            <a:fillRect/>
          </a:stretch>
        </p:blipFill>
        <p:spPr>
          <a:xfrm>
            <a:off x="2013925" y="2593675"/>
            <a:ext cx="3048000" cy="4686300"/>
          </a:xfrm>
          <a:prstGeom prst="rect">
            <a:avLst/>
          </a:prstGeom>
          <a:noFill/>
          <a:ln>
            <a:noFill/>
          </a:ln>
        </p:spPr>
      </p:pic>
      <p:sp>
        <p:nvSpPr>
          <p:cNvPr id="224" name="Google Shape;224;p38"/>
          <p:cNvSpPr/>
          <p:nvPr/>
        </p:nvSpPr>
        <p:spPr>
          <a:xfrm rot="-718534">
            <a:off x="5010616" y="2700030"/>
            <a:ext cx="1792819" cy="148389"/>
          </a:xfrm>
          <a:prstGeom prst="rightArrow">
            <a:avLst>
              <a:gd fmla="val 46007"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8"/>
          <p:cNvSpPr/>
          <p:nvPr/>
        </p:nvSpPr>
        <p:spPr>
          <a:xfrm rot="3997178">
            <a:off x="3737276" y="5027578"/>
            <a:ext cx="4482233" cy="10454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p:nvPr/>
        </p:nvSpPr>
        <p:spPr>
          <a:xfrm rot="3997178">
            <a:off x="3737276" y="5309253"/>
            <a:ext cx="4482233" cy="104546"/>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8"/>
          <p:cNvSpPr/>
          <p:nvPr/>
        </p:nvSpPr>
        <p:spPr>
          <a:xfrm rot="-941238">
            <a:off x="5010606" y="2951001"/>
            <a:ext cx="1792986" cy="148270"/>
          </a:xfrm>
          <a:prstGeom prst="rightArrow">
            <a:avLst>
              <a:gd fmla="val 46007"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245660" y="77002"/>
            <a:ext cx="12050973" cy="10058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MPI Tuning on Bridges-2</a:t>
            </a:r>
            <a:endParaRPr/>
          </a:p>
        </p:txBody>
      </p:sp>
      <p:sp>
        <p:nvSpPr>
          <p:cNvPr id="233" name="Google Shape;233;p39"/>
          <p:cNvSpPr txBox="1"/>
          <p:nvPr>
            <p:ph idx="1" type="body"/>
          </p:nvPr>
        </p:nvSpPr>
        <p:spPr>
          <a:xfrm>
            <a:off x="487675" y="1534300"/>
            <a:ext cx="8841900" cy="5066100"/>
          </a:xfrm>
          <a:prstGeom prst="rect">
            <a:avLst/>
          </a:prstGeom>
          <a:noFill/>
          <a:ln>
            <a:noFill/>
          </a:ln>
        </p:spPr>
        <p:txBody>
          <a:bodyPr anchorCtr="0" anchor="t" bIns="0" lIns="0" spcFirstLastPara="1" rIns="0" wrap="square" tIns="0">
            <a:noAutofit/>
          </a:bodyPr>
          <a:lstStyle/>
          <a:p>
            <a:pPr indent="-452119" lvl="0" marL="452119" rtl="0" algn="l">
              <a:spcBef>
                <a:spcPts val="0"/>
              </a:spcBef>
              <a:spcAft>
                <a:spcPts val="0"/>
              </a:spcAft>
              <a:buClr>
                <a:schemeClr val="dk2"/>
              </a:buClr>
              <a:buSzPts val="2400"/>
              <a:buChar char="•"/>
            </a:pPr>
            <a:r>
              <a:rPr lang="en-US"/>
              <a:t>Why some ranks are slower? 🤔</a:t>
            </a:r>
            <a:endParaRPr/>
          </a:p>
          <a:p>
            <a:pPr indent="-375919" lvl="1" marL="828039" rtl="0" algn="l">
              <a:spcBef>
                <a:spcPts val="480"/>
              </a:spcBef>
              <a:spcAft>
                <a:spcPts val="0"/>
              </a:spcAft>
              <a:buSzPts val="2000"/>
              <a:buChar char="–"/>
            </a:pPr>
            <a:r>
              <a:rPr lang="en-US"/>
              <a:t>POT3D is memory bound</a:t>
            </a:r>
            <a:endParaRPr/>
          </a:p>
          <a:p>
            <a:pPr indent="-452119" lvl="0" marL="452119" rtl="0" algn="l">
              <a:spcBef>
                <a:spcPts val="0"/>
              </a:spcBef>
              <a:spcAft>
                <a:spcPts val="0"/>
              </a:spcAft>
              <a:buSzPts val="1800"/>
              <a:buChar char="•"/>
            </a:pPr>
            <a:r>
              <a:rPr lang="en-US"/>
              <a:t>EPYC 7742, 4 c</a:t>
            </a:r>
            <a:r>
              <a:rPr lang="en-US"/>
              <a:t>ores</a:t>
            </a:r>
            <a:r>
              <a:rPr lang="en-US"/>
              <a:t> share L3cache</a:t>
            </a:r>
            <a:endParaRPr/>
          </a:p>
          <a:p>
            <a:pPr indent="-452119" lvl="0" marL="452119" rtl="0" algn="l">
              <a:spcBef>
                <a:spcPts val="0"/>
              </a:spcBef>
              <a:spcAft>
                <a:spcPts val="0"/>
              </a:spcAft>
              <a:buSzPts val="1800"/>
              <a:buChar char="•"/>
            </a:pPr>
            <a:r>
              <a:rPr lang="en-US"/>
              <a:t>Workload imbalance cause</a:t>
            </a:r>
            <a:r>
              <a:rPr lang="en-US"/>
              <a:t> </a:t>
            </a:r>
            <a:r>
              <a:rPr lang="en-US"/>
              <a:t>more cache miss</a:t>
            </a:r>
            <a:endParaRPr/>
          </a:p>
          <a:p>
            <a:pPr indent="-452119" lvl="0" marL="452119" rtl="0" algn="l">
              <a:spcBef>
                <a:spcPts val="480"/>
              </a:spcBef>
              <a:spcAft>
                <a:spcPts val="0"/>
              </a:spcAft>
              <a:buSzPts val="1800"/>
              <a:buChar char="•"/>
            </a:pPr>
            <a:r>
              <a:rPr lang="en-US"/>
              <a:t>2 processes/CCD is able to utilize the entire bandwidth</a:t>
            </a:r>
            <a:endParaRPr/>
          </a:p>
        </p:txBody>
      </p:sp>
      <p:pic>
        <p:nvPicPr>
          <p:cNvPr id="234" name="Google Shape;234;p39"/>
          <p:cNvPicPr preferRelativeResize="0"/>
          <p:nvPr/>
        </p:nvPicPr>
        <p:blipFill rotWithShape="1">
          <a:blip r:embed="rId3">
            <a:alphaModFix/>
          </a:blip>
          <a:srcRect b="0" l="0" r="0" t="0"/>
          <a:stretch/>
        </p:blipFill>
        <p:spPr>
          <a:xfrm>
            <a:off x="8907250" y="1983625"/>
            <a:ext cx="5257176" cy="4686249"/>
          </a:xfrm>
          <a:prstGeom prst="rect">
            <a:avLst/>
          </a:prstGeom>
          <a:noFill/>
          <a:ln>
            <a:noFill/>
          </a:ln>
        </p:spPr>
      </p:pic>
      <p:pic>
        <p:nvPicPr>
          <p:cNvPr id="235" name="Google Shape;235;p39"/>
          <p:cNvPicPr preferRelativeResize="0"/>
          <p:nvPr/>
        </p:nvPicPr>
        <p:blipFill rotWithShape="1">
          <a:blip r:embed="rId4">
            <a:alphaModFix/>
          </a:blip>
          <a:srcRect b="0" l="0" r="0" t="0"/>
          <a:stretch/>
        </p:blipFill>
        <p:spPr>
          <a:xfrm>
            <a:off x="652780" y="3697287"/>
            <a:ext cx="6858000" cy="3857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Slide Master 1">
  <a:themeElements>
    <a:clrScheme name="1_Slide Master 1 1">
      <a:dk1>
        <a:srgbClr val="000000"/>
      </a:dk1>
      <a:lt1>
        <a:srgbClr val="FFFFFF"/>
      </a:lt1>
      <a:dk2>
        <a:srgbClr val="181C69"/>
      </a:dk2>
      <a:lt2>
        <a:srgbClr val="EEECE1"/>
      </a:lt2>
      <a:accent1>
        <a:srgbClr val="3F689B"/>
      </a:accent1>
      <a:accent2>
        <a:srgbClr val="AC2A2E"/>
      </a:accent2>
      <a:accent3>
        <a:srgbClr val="FFFFFF"/>
      </a:accent3>
      <a:accent4>
        <a:srgbClr val="000000"/>
      </a:accent4>
      <a:accent5>
        <a:srgbClr val="AFB9CB"/>
      </a:accent5>
      <a:accent6>
        <a:srgbClr val="9B2529"/>
      </a:accent6>
      <a:hlink>
        <a:srgbClr val="1956A1"/>
      </a:hlink>
      <a:folHlink>
        <a:srgbClr val="692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Slide Master 1">
  <a:themeElements>
    <a:clrScheme name="1_Slide Master 1 1">
      <a:dk1>
        <a:srgbClr val="000000"/>
      </a:dk1>
      <a:lt1>
        <a:srgbClr val="FFFFFF"/>
      </a:lt1>
      <a:dk2>
        <a:srgbClr val="181C69"/>
      </a:dk2>
      <a:lt2>
        <a:srgbClr val="EEECE1"/>
      </a:lt2>
      <a:accent1>
        <a:srgbClr val="3F689B"/>
      </a:accent1>
      <a:accent2>
        <a:srgbClr val="AC2A2E"/>
      </a:accent2>
      <a:accent3>
        <a:srgbClr val="FFFFFF"/>
      </a:accent3>
      <a:accent4>
        <a:srgbClr val="000000"/>
      </a:accent4>
      <a:accent5>
        <a:srgbClr val="AFB9CB"/>
      </a:accent5>
      <a:accent6>
        <a:srgbClr val="9B2529"/>
      </a:accent6>
      <a:hlink>
        <a:srgbClr val="1956A1"/>
      </a:hlink>
      <a:folHlink>
        <a:srgbClr val="692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Slide Master 1">
  <a:themeElements>
    <a:clrScheme name="1_Slide Master 1 1">
      <a:dk1>
        <a:srgbClr val="000000"/>
      </a:dk1>
      <a:lt1>
        <a:srgbClr val="FFFFFF"/>
      </a:lt1>
      <a:dk2>
        <a:srgbClr val="181C69"/>
      </a:dk2>
      <a:lt2>
        <a:srgbClr val="EEECE1"/>
      </a:lt2>
      <a:accent1>
        <a:srgbClr val="3F689B"/>
      </a:accent1>
      <a:accent2>
        <a:srgbClr val="AC2A2E"/>
      </a:accent2>
      <a:accent3>
        <a:srgbClr val="FFFFFF"/>
      </a:accent3>
      <a:accent4>
        <a:srgbClr val="000000"/>
      </a:accent4>
      <a:accent5>
        <a:srgbClr val="AFB9CB"/>
      </a:accent5>
      <a:accent6>
        <a:srgbClr val="9B2529"/>
      </a:accent6>
      <a:hlink>
        <a:srgbClr val="1956A1"/>
      </a:hlink>
      <a:folHlink>
        <a:srgbClr val="692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